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257" r:id="rId2"/>
    <p:sldId id="496" r:id="rId3"/>
    <p:sldId id="453" r:id="rId4"/>
    <p:sldId id="455" r:id="rId5"/>
    <p:sldId id="497" r:id="rId6"/>
    <p:sldId id="498" r:id="rId7"/>
    <p:sldId id="500" r:id="rId8"/>
    <p:sldId id="499" r:id="rId9"/>
    <p:sldId id="501" r:id="rId10"/>
    <p:sldId id="491" r:id="rId11"/>
    <p:sldId id="493" r:id="rId12"/>
    <p:sldId id="492" r:id="rId13"/>
    <p:sldId id="494" r:id="rId14"/>
    <p:sldId id="468" r:id="rId15"/>
    <p:sldId id="495" r:id="rId16"/>
    <p:sldId id="463" r:id="rId17"/>
    <p:sldId id="464" r:id="rId18"/>
    <p:sldId id="465" r:id="rId19"/>
    <p:sldId id="466" r:id="rId20"/>
    <p:sldId id="467" r:id="rId21"/>
    <p:sldId id="435" r:id="rId22"/>
    <p:sldId id="439" r:id="rId23"/>
    <p:sldId id="440" r:id="rId24"/>
    <p:sldId id="438" r:id="rId25"/>
    <p:sldId id="473" r:id="rId26"/>
    <p:sldId id="442" r:id="rId27"/>
    <p:sldId id="474" r:id="rId28"/>
    <p:sldId id="443" r:id="rId29"/>
    <p:sldId id="450" r:id="rId30"/>
    <p:sldId id="392" r:id="rId31"/>
    <p:sldId id="394" r:id="rId32"/>
    <p:sldId id="395" r:id="rId33"/>
    <p:sldId id="396" r:id="rId34"/>
    <p:sldId id="397" r:id="rId35"/>
    <p:sldId id="399" r:id="rId36"/>
    <p:sldId id="408" r:id="rId37"/>
    <p:sldId id="405" r:id="rId38"/>
    <p:sldId id="406" r:id="rId39"/>
    <p:sldId id="421" r:id="rId40"/>
    <p:sldId id="451" r:id="rId41"/>
    <p:sldId id="445" r:id="rId42"/>
    <p:sldId id="446" r:id="rId43"/>
    <p:sldId id="447" r:id="rId44"/>
    <p:sldId id="452" r:id="rId45"/>
    <p:sldId id="448" r:id="rId46"/>
    <p:sldId id="393" r:id="rId47"/>
    <p:sldId id="347" r:id="rId48"/>
    <p:sldId id="343" r:id="rId49"/>
    <p:sldId id="349" r:id="rId50"/>
    <p:sldId id="357" r:id="rId51"/>
    <p:sldId id="353" r:id="rId52"/>
    <p:sldId id="355" r:id="rId53"/>
    <p:sldId id="359" r:id="rId54"/>
    <p:sldId id="354" r:id="rId55"/>
    <p:sldId id="365" r:id="rId56"/>
    <p:sldId id="390" r:id="rId57"/>
    <p:sldId id="366" r:id="rId58"/>
    <p:sldId id="391" r:id="rId59"/>
    <p:sldId id="367" r:id="rId60"/>
    <p:sldId id="420" r:id="rId61"/>
    <p:sldId id="409" r:id="rId62"/>
    <p:sldId id="476" r:id="rId63"/>
    <p:sldId id="477" r:id="rId64"/>
    <p:sldId id="410" r:id="rId65"/>
    <p:sldId id="479" r:id="rId66"/>
    <p:sldId id="483" r:id="rId67"/>
    <p:sldId id="411" r:id="rId68"/>
    <p:sldId id="480" r:id="rId69"/>
    <p:sldId id="484" r:id="rId70"/>
    <p:sldId id="412" r:id="rId71"/>
    <p:sldId id="481" r:id="rId72"/>
    <p:sldId id="485" r:id="rId73"/>
    <p:sldId id="486" r:id="rId74"/>
    <p:sldId id="419" r:id="rId75"/>
  </p:sldIdLst>
  <p:sldSz cx="9144000" cy="6858000" type="screen4x3"/>
  <p:notesSz cx="6881813" cy="10002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00"/>
    <a:srgbClr val="3BB33B"/>
    <a:srgbClr val="33CCCC"/>
    <a:srgbClr val="FF3300"/>
    <a:srgbClr val="6699FF"/>
    <a:srgbClr val="FFFF00"/>
    <a:srgbClr val="CC99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86" autoAdjust="0"/>
  </p:normalViewPr>
  <p:slideViewPr>
    <p:cSldViewPr snapToGrid="0" showGuides="1">
      <p:cViewPr>
        <p:scale>
          <a:sx n="82" d="100"/>
          <a:sy n="82" d="100"/>
        </p:scale>
        <p:origin x="845"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7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0" tIns="46735" rIns="93470" bIns="46735" numCol="1" anchor="t" anchorCtr="0" compatLnSpc="1">
            <a:prstTxWarp prst="textNoShape">
              <a:avLst/>
            </a:prstTxWarp>
          </a:bodyPr>
          <a:lstStyle>
            <a:lvl1pPr>
              <a:defRPr sz="1200"/>
            </a:lvl1pPr>
          </a:lstStyle>
          <a:p>
            <a:endParaRPr lang="en-GB"/>
          </a:p>
        </p:txBody>
      </p:sp>
      <p:sp>
        <p:nvSpPr>
          <p:cNvPr id="34819" name="Rectangle 3"/>
          <p:cNvSpPr>
            <a:spLocks noGrp="1" noChangeArrowheads="1"/>
          </p:cNvSpPr>
          <p:nvPr>
            <p:ph type="dt" sz="quarter" idx="1"/>
          </p:nvPr>
        </p:nvSpPr>
        <p:spPr bwMode="auto">
          <a:xfrm>
            <a:off x="3899694" y="0"/>
            <a:ext cx="2982119" cy="47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0" tIns="46735" rIns="93470" bIns="46735" numCol="1" anchor="t" anchorCtr="0" compatLnSpc="1">
            <a:prstTxWarp prst="textNoShape">
              <a:avLst/>
            </a:prstTxWarp>
          </a:bodyPr>
          <a:lstStyle>
            <a:lvl1pPr algn="r">
              <a:defRPr sz="1200"/>
            </a:lvl1pPr>
          </a:lstStyle>
          <a:p>
            <a:endParaRPr lang="en-GB"/>
          </a:p>
        </p:txBody>
      </p:sp>
      <p:sp>
        <p:nvSpPr>
          <p:cNvPr id="34820" name="Rectangle 4"/>
          <p:cNvSpPr>
            <a:spLocks noGrp="1" noChangeArrowheads="1"/>
          </p:cNvSpPr>
          <p:nvPr>
            <p:ph type="ftr" sz="quarter" idx="2"/>
          </p:nvPr>
        </p:nvSpPr>
        <p:spPr bwMode="auto">
          <a:xfrm>
            <a:off x="0" y="9470142"/>
            <a:ext cx="2982119" cy="5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0" tIns="46735" rIns="93470" bIns="46735" numCol="1" anchor="b" anchorCtr="0" compatLnSpc="1">
            <a:prstTxWarp prst="textNoShape">
              <a:avLst/>
            </a:prstTxWarp>
          </a:bodyPr>
          <a:lstStyle>
            <a:lvl1pPr>
              <a:defRPr sz="1200"/>
            </a:lvl1pPr>
          </a:lstStyle>
          <a:p>
            <a:endParaRPr lang="en-GB"/>
          </a:p>
        </p:txBody>
      </p:sp>
      <p:sp>
        <p:nvSpPr>
          <p:cNvPr id="34821" name="Rectangle 5"/>
          <p:cNvSpPr>
            <a:spLocks noGrp="1" noChangeArrowheads="1"/>
          </p:cNvSpPr>
          <p:nvPr>
            <p:ph type="sldNum" sz="quarter" idx="3"/>
          </p:nvPr>
        </p:nvSpPr>
        <p:spPr bwMode="auto">
          <a:xfrm>
            <a:off x="3899694" y="9470142"/>
            <a:ext cx="2982119" cy="5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70" tIns="46735" rIns="93470" bIns="46735" numCol="1" anchor="b" anchorCtr="0" compatLnSpc="1">
            <a:prstTxWarp prst="textNoShape">
              <a:avLst/>
            </a:prstTxWarp>
          </a:bodyPr>
          <a:lstStyle>
            <a:lvl1pPr algn="r">
              <a:defRPr sz="1200"/>
            </a:lvl1pPr>
          </a:lstStyle>
          <a:p>
            <a:fld id="{35B499C0-8A96-4C36-BE20-E109664BE0FD}" type="slidenum">
              <a:rPr lang="en-GB"/>
              <a:pPr/>
              <a:t>‹#›</a:t>
            </a:fld>
            <a:endParaRPr lang="en-GB"/>
          </a:p>
        </p:txBody>
      </p:sp>
    </p:spTree>
    <p:extLst>
      <p:ext uri="{BB962C8B-B14F-4D97-AF65-F5344CB8AC3E}">
        <p14:creationId xmlns:p14="http://schemas.microsoft.com/office/powerpoint/2010/main" val="2911850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501650"/>
          </a:xfrm>
          <a:prstGeom prst="rect">
            <a:avLst/>
          </a:prstGeom>
        </p:spPr>
        <p:txBody>
          <a:bodyPr vert="horz" lIns="91440" tIns="45720" rIns="91440" bIns="45720" rtlCol="0"/>
          <a:lstStyle>
            <a:lvl1pPr algn="r">
              <a:defRPr sz="1200"/>
            </a:lvl1pPr>
          </a:lstStyle>
          <a:p>
            <a:fld id="{2A5E28AF-0E54-4A47-B119-24A85CAF2E40}" type="datetimeFigureOut">
              <a:rPr lang="en-US" smtClean="0"/>
              <a:t>10/1/2020</a:t>
            </a:fld>
            <a:endParaRPr lang="en-US"/>
          </a:p>
        </p:txBody>
      </p:sp>
      <p:sp>
        <p:nvSpPr>
          <p:cNvPr id="4" name="Slide Image Placeholder 3"/>
          <p:cNvSpPr>
            <a:spLocks noGrp="1" noRot="1" noChangeAspect="1"/>
          </p:cNvSpPr>
          <p:nvPr>
            <p:ph type="sldImg" idx="2"/>
          </p:nvPr>
        </p:nvSpPr>
        <p:spPr>
          <a:xfrm>
            <a:off x="1192213" y="1250950"/>
            <a:ext cx="4498975" cy="3375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813300"/>
            <a:ext cx="5505450" cy="393858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01188"/>
            <a:ext cx="2982913" cy="501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9501188"/>
            <a:ext cx="2982912" cy="501650"/>
          </a:xfrm>
          <a:prstGeom prst="rect">
            <a:avLst/>
          </a:prstGeom>
        </p:spPr>
        <p:txBody>
          <a:bodyPr vert="horz" lIns="91440" tIns="45720" rIns="91440" bIns="45720" rtlCol="0" anchor="b"/>
          <a:lstStyle>
            <a:lvl1pPr algn="r">
              <a:defRPr sz="1200"/>
            </a:lvl1pPr>
          </a:lstStyle>
          <a:p>
            <a:fld id="{ADC8E34D-62BE-4A50-AE58-7F0B7AFC019A}" type="slidenum">
              <a:rPr lang="en-US" smtClean="0"/>
              <a:t>‹#›</a:t>
            </a:fld>
            <a:endParaRPr lang="en-US"/>
          </a:p>
        </p:txBody>
      </p:sp>
    </p:spTree>
    <p:extLst>
      <p:ext uri="{BB962C8B-B14F-4D97-AF65-F5344CB8AC3E}">
        <p14:creationId xmlns:p14="http://schemas.microsoft.com/office/powerpoint/2010/main" val="412621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EPEs 3x3</a:t>
            </a:r>
            <a:r>
              <a:rPr lang="en-US" baseline="0" dirty="0" smtClean="0"/>
              <a:t> with higher volumes than in our 3x3 trial, thus the trial site has its productivity constrained by soil and or climate</a:t>
            </a:r>
            <a:endParaRPr lang="en-US" dirty="0"/>
          </a:p>
        </p:txBody>
      </p:sp>
      <p:sp>
        <p:nvSpPr>
          <p:cNvPr id="4" name="Slide Number Placeholder 3"/>
          <p:cNvSpPr>
            <a:spLocks noGrp="1"/>
          </p:cNvSpPr>
          <p:nvPr>
            <p:ph type="sldNum" sz="quarter" idx="10"/>
          </p:nvPr>
        </p:nvSpPr>
        <p:spPr/>
        <p:txBody>
          <a:bodyPr/>
          <a:lstStyle/>
          <a:p>
            <a:fld id="{ADC8E34D-62BE-4A50-AE58-7F0B7AFC019A}" type="slidenum">
              <a:rPr lang="en-US" smtClean="0"/>
              <a:t>28</a:t>
            </a:fld>
            <a:endParaRPr lang="en-US"/>
          </a:p>
        </p:txBody>
      </p:sp>
    </p:spTree>
    <p:extLst>
      <p:ext uri="{BB962C8B-B14F-4D97-AF65-F5344CB8AC3E}">
        <p14:creationId xmlns:p14="http://schemas.microsoft.com/office/powerpoint/2010/main" val="363053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rebuchet MS"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3760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2511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145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912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629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spcBef>
                <a:spcPts val="1200"/>
              </a:spcBef>
              <a:buClr>
                <a:srgbClr val="008000"/>
              </a:buClr>
              <a:buFont typeface="Wingdings" pitchFamily="2" charset="2"/>
              <a:buChar char="q"/>
              <a:defRPr>
                <a:latin typeface="Trebuchet MS" pitchFamily="34" charset="0"/>
              </a:defRPr>
            </a:lvl1pPr>
            <a:lvl2pPr>
              <a:spcBef>
                <a:spcPts val="1200"/>
              </a:spcBef>
              <a:buClr>
                <a:srgbClr val="008000"/>
              </a:buClr>
              <a:defRPr>
                <a:latin typeface="Trebuchet MS" pitchFamily="34" charset="0"/>
              </a:defRPr>
            </a:lvl2pPr>
            <a:lvl3pPr>
              <a:spcBef>
                <a:spcPts val="1200"/>
              </a:spcBef>
              <a:defRPr>
                <a:latin typeface="Trebuchet MS" pitchFamily="34" charset="0"/>
              </a:defRPr>
            </a:lvl3pPr>
            <a:lvl4pPr>
              <a:spcBef>
                <a:spcPts val="1200"/>
              </a:spcBef>
              <a:defRPr>
                <a:latin typeface="Trebuchet MS" pitchFamily="34" charset="0"/>
              </a:defRPr>
            </a:lvl4pPr>
            <a:lvl5pPr>
              <a:spcBef>
                <a:spcPts val="1200"/>
              </a:spcBef>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850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rebuchet MS"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263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886200" cy="4876800"/>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86200" cy="4876800"/>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36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Trebuchet MS"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10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9771641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52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Trebuchet MS" pitchFamily="34" charset="0"/>
              </a:defRPr>
            </a:lvl1pPr>
            <a:lvl2pPr>
              <a:defRPr sz="2800">
                <a:latin typeface="Trebuchet MS" pitchFamily="34" charset="0"/>
              </a:defRPr>
            </a:lvl2pPr>
            <a:lvl3pPr>
              <a:defRPr sz="2400">
                <a:latin typeface="Trebuchet MS" pitchFamily="34" charset="0"/>
              </a:defRPr>
            </a:lvl3pPr>
            <a:lvl4pPr>
              <a:defRPr sz="2000">
                <a:latin typeface="Trebuchet MS" pitchFamily="34" charset="0"/>
              </a:defRPr>
            </a:lvl4pPr>
            <a:lvl5pPr>
              <a:defRPr sz="2000">
                <a:latin typeface="Trebuchet MS"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64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102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495790647"/>
              </p:ext>
            </p:extLst>
          </p:nvPr>
        </p:nvGraphicFramePr>
        <p:xfrm>
          <a:off x="-71438" y="0"/>
          <a:ext cx="9215438" cy="6858000"/>
        </p:xfrm>
        <a:graphic>
          <a:graphicData uri="http://schemas.openxmlformats.org/presentationml/2006/ole">
            <mc:AlternateContent xmlns:mc="http://schemas.openxmlformats.org/markup-compatibility/2006">
              <mc:Choice xmlns:v="urn:schemas-microsoft-com:vml" Requires="v">
                <p:oleObj spid="_x0000_s1069" name="Fotografia do Photo Editor" r:id="rId14" imgW="6200000" imgH="3657143" progId="MSPhotoEd.3">
                  <p:embed/>
                </p:oleObj>
              </mc:Choice>
              <mc:Fallback>
                <p:oleObj name="Fotografia do Photo Editor" r:id="rId14" imgW="6200000" imgH="3657143" progId="MSPhotoEd.3">
                  <p:embed/>
                  <p:pic>
                    <p:nvPicPr>
                      <p:cNvPr id="0"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38" y="0"/>
                        <a:ext cx="92154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381000" y="304800"/>
            <a:ext cx="84582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76400"/>
            <a:ext cx="7924800" cy="487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ox(out)">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box(out)">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box(out)">
                                      <p:cBhvr>
                                        <p:cTn id="17" dur="500"/>
                                        <p:tgtEl>
                                          <p:spTgt spid="1027">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027">
                                            <p:txEl>
                                              <p:pRg st="3" end="3"/>
                                            </p:txEl>
                                          </p:spTgt>
                                        </p:tgtEl>
                                        <p:attrNameLst>
                                          <p:attrName>style.visibility</p:attrName>
                                        </p:attrNameLst>
                                      </p:cBhvr>
                                      <p:to>
                                        <p:strVal val="visible"/>
                                      </p:to>
                                    </p:set>
                                    <p:animEffect transition="in" filter="box(out)">
                                      <p:cBhvr>
                                        <p:cTn id="20" dur="500"/>
                                        <p:tgtEl>
                                          <p:spTgt spid="1027">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box(out)">
                                      <p:cBhvr>
                                        <p:cTn id="23"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tmplLst>
          <p:tmpl lvl="1">
            <p:tnLst>
              <p:par>
                <p:cTn presetID="4" presetClass="entr" presetSubtype="3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 lvl="2">
            <p:tnLst>
              <p:par>
                <p:cTn presetID="4" presetClass="entr" presetSubtype="3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 lvl="3">
            <p:tnLst>
              <p:par>
                <p:cTn presetID="4" presetClass="entr" presetSubtype="3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 lvl="4">
            <p:tnLst>
              <p:par>
                <p:cTn presetID="4" presetClass="entr" presetSubtype="3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 lvl="5">
            <p:tnLst>
              <p:par>
                <p:cTn presetID="4" presetClass="entr" presetSubtype="3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box(ou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ahoma" pitchFamily="34" charset="0"/>
        </a:defRPr>
      </a:lvl2pPr>
      <a:lvl3pPr algn="ctr" rtl="0" eaLnBrk="0" fontAlgn="base" hangingPunct="0">
        <a:spcBef>
          <a:spcPct val="0"/>
        </a:spcBef>
        <a:spcAft>
          <a:spcPct val="0"/>
        </a:spcAft>
        <a:defRPr sz="3200" b="1">
          <a:solidFill>
            <a:schemeClr val="tx2"/>
          </a:solidFill>
          <a:latin typeface="Tahoma" pitchFamily="34" charset="0"/>
        </a:defRPr>
      </a:lvl3pPr>
      <a:lvl4pPr algn="ctr" rtl="0" eaLnBrk="0" fontAlgn="base" hangingPunct="0">
        <a:spcBef>
          <a:spcPct val="0"/>
        </a:spcBef>
        <a:spcAft>
          <a:spcPct val="0"/>
        </a:spcAft>
        <a:defRPr sz="3200" b="1">
          <a:solidFill>
            <a:schemeClr val="tx2"/>
          </a:solidFill>
          <a:latin typeface="Tahoma" pitchFamily="34" charset="0"/>
        </a:defRPr>
      </a:lvl4pPr>
      <a:lvl5pPr algn="ctr" rtl="0" eaLnBrk="0" fontAlgn="base" hangingPunct="0">
        <a:spcBef>
          <a:spcPct val="0"/>
        </a:spcBef>
        <a:spcAft>
          <a:spcPct val="0"/>
        </a:spcAft>
        <a:defRPr sz="3200" b="1">
          <a:solidFill>
            <a:schemeClr val="tx2"/>
          </a:solidFill>
          <a:latin typeface="Tahoma" pitchFamily="34" charset="0"/>
        </a:defRPr>
      </a:lvl5pPr>
      <a:lvl6pPr marL="457200" algn="ctr" rtl="0" eaLnBrk="0" fontAlgn="base" hangingPunct="0">
        <a:spcBef>
          <a:spcPct val="0"/>
        </a:spcBef>
        <a:spcAft>
          <a:spcPct val="0"/>
        </a:spcAft>
        <a:defRPr sz="3200" b="1">
          <a:solidFill>
            <a:schemeClr val="tx2"/>
          </a:solidFill>
          <a:latin typeface="Tahoma" pitchFamily="34" charset="0"/>
        </a:defRPr>
      </a:lvl6pPr>
      <a:lvl7pPr marL="914400" algn="ctr" rtl="0" eaLnBrk="0" fontAlgn="base" hangingPunct="0">
        <a:spcBef>
          <a:spcPct val="0"/>
        </a:spcBef>
        <a:spcAft>
          <a:spcPct val="0"/>
        </a:spcAft>
        <a:defRPr sz="3200" b="1">
          <a:solidFill>
            <a:schemeClr val="tx2"/>
          </a:solidFill>
          <a:latin typeface="Tahoma" pitchFamily="34" charset="0"/>
        </a:defRPr>
      </a:lvl7pPr>
      <a:lvl8pPr marL="1371600" algn="ctr" rtl="0" eaLnBrk="0" fontAlgn="base" hangingPunct="0">
        <a:spcBef>
          <a:spcPct val="0"/>
        </a:spcBef>
        <a:spcAft>
          <a:spcPct val="0"/>
        </a:spcAft>
        <a:defRPr sz="3200" b="1">
          <a:solidFill>
            <a:schemeClr val="tx2"/>
          </a:solidFill>
          <a:latin typeface="Tahoma" pitchFamily="34" charset="0"/>
        </a:defRPr>
      </a:lvl8pPr>
      <a:lvl9pPr marL="1828800" algn="ctr" rtl="0" eaLnBrk="0" fontAlgn="base" hangingPunct="0">
        <a:spcBef>
          <a:spcPct val="0"/>
        </a:spcBef>
        <a:spcAft>
          <a:spcPct val="0"/>
        </a:spcAft>
        <a:defRPr sz="3200" b="1">
          <a:solidFill>
            <a:schemeClr val="tx2"/>
          </a:solidFill>
          <a:latin typeface="Tahoma" pitchFamily="34" charset="0"/>
        </a:defRPr>
      </a:lvl9pPr>
    </p:titleStyle>
    <p:bodyStyle>
      <a:lvl1pPr marL="342900" indent="-342900" algn="just"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mn-lt"/>
        </a:defRPr>
      </a:lvl2pPr>
      <a:lvl3pPr marL="1143000" indent="-228600" algn="just" rtl="0" eaLnBrk="0" fontAlgn="base" hangingPunct="0">
        <a:spcBef>
          <a:spcPct val="20000"/>
        </a:spcBef>
        <a:spcAft>
          <a:spcPct val="0"/>
        </a:spcAft>
        <a:buChar char="·"/>
        <a:defRPr>
          <a:solidFill>
            <a:schemeClr val="tx1"/>
          </a:solidFill>
          <a:latin typeface="+mn-lt"/>
        </a:defRPr>
      </a:lvl3pPr>
      <a:lvl4pPr marL="1600200" indent="-228600" algn="just" rtl="0" eaLnBrk="0" fontAlgn="base" hangingPunct="0">
        <a:spcBef>
          <a:spcPct val="20000"/>
        </a:spcBef>
        <a:spcAft>
          <a:spcPct val="0"/>
        </a:spcAft>
        <a:buChar char="–"/>
        <a:defRPr sz="1600">
          <a:solidFill>
            <a:schemeClr val="tx1"/>
          </a:solidFill>
          <a:latin typeface="+mn-lt"/>
        </a:defRPr>
      </a:lvl4pPr>
      <a:lvl5pPr marL="2057400" indent="-228600" algn="just" rtl="0" eaLnBrk="0" fontAlgn="base" hangingPunct="0">
        <a:spcBef>
          <a:spcPct val="20000"/>
        </a:spcBef>
        <a:spcAft>
          <a:spcPct val="0"/>
        </a:spcAft>
        <a:buChar char="»"/>
        <a:defRPr sz="1400">
          <a:solidFill>
            <a:schemeClr val="tx1"/>
          </a:solidFill>
          <a:latin typeface="+mn-lt"/>
        </a:defRPr>
      </a:lvl5pPr>
      <a:lvl6pPr marL="2514600" indent="-228600" algn="just" rtl="0" eaLnBrk="0" fontAlgn="base" hangingPunct="0">
        <a:spcBef>
          <a:spcPct val="20000"/>
        </a:spcBef>
        <a:spcAft>
          <a:spcPct val="0"/>
        </a:spcAft>
        <a:buChar char="»"/>
        <a:defRPr sz="1400">
          <a:solidFill>
            <a:schemeClr val="tx1"/>
          </a:solidFill>
          <a:latin typeface="+mn-lt"/>
        </a:defRPr>
      </a:lvl6pPr>
      <a:lvl7pPr marL="2971800" indent="-228600" algn="just" rtl="0" eaLnBrk="0" fontAlgn="base" hangingPunct="0">
        <a:spcBef>
          <a:spcPct val="20000"/>
        </a:spcBef>
        <a:spcAft>
          <a:spcPct val="0"/>
        </a:spcAft>
        <a:buChar char="»"/>
        <a:defRPr sz="1400">
          <a:solidFill>
            <a:schemeClr val="tx1"/>
          </a:solidFill>
          <a:latin typeface="+mn-lt"/>
        </a:defRPr>
      </a:lvl7pPr>
      <a:lvl8pPr marL="3429000" indent="-228600" algn="just" rtl="0" eaLnBrk="0" fontAlgn="base" hangingPunct="0">
        <a:spcBef>
          <a:spcPct val="20000"/>
        </a:spcBef>
        <a:spcAft>
          <a:spcPct val="0"/>
        </a:spcAft>
        <a:buChar char="»"/>
        <a:defRPr sz="1400">
          <a:solidFill>
            <a:schemeClr val="tx1"/>
          </a:solidFill>
          <a:latin typeface="+mn-lt"/>
        </a:defRPr>
      </a:lvl8pPr>
      <a:lvl9pPr marL="3886200" indent="-228600" algn="just"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14400"/>
            <a:ext cx="7696200" cy="5029200"/>
          </a:xfrm>
        </p:spPr>
        <p:txBody>
          <a:bodyPr/>
          <a:lstStyle/>
          <a:p>
            <a:r>
              <a:rPr lang="en-GB" sz="3600" dirty="0" smtClean="0"/>
              <a:t>Forest productivity and productivity management</a:t>
            </a:r>
            <a:br>
              <a:rPr lang="en-GB" sz="3600" dirty="0" smtClean="0"/>
            </a:br>
            <a:r>
              <a:rPr lang="en-GB" sz="3600" i="1" dirty="0"/>
              <a:t/>
            </a:r>
            <a:br>
              <a:rPr lang="en-GB" sz="3600" i="1" dirty="0"/>
            </a:br>
            <a:r>
              <a:rPr lang="en-GB" sz="3600" dirty="0"/>
              <a:t/>
            </a:r>
            <a:br>
              <a:rPr lang="en-GB" sz="3600" dirty="0"/>
            </a:br>
            <a:r>
              <a:rPr lang="en-GB" sz="2800" dirty="0"/>
              <a:t>Examples with eucalyptus</a:t>
            </a:r>
            <a:r>
              <a:rPr lang="en-GB" sz="2800" dirty="0" smtClean="0"/>
              <a:t/>
            </a:r>
            <a:br>
              <a:rPr lang="en-GB" sz="2800" dirty="0" smtClean="0"/>
            </a:br>
            <a:r>
              <a:rPr lang="en-GB" sz="900" dirty="0" smtClean="0"/>
              <a:t> </a:t>
            </a:r>
            <a:r>
              <a:rPr lang="en-GB" sz="2800" dirty="0" smtClean="0"/>
              <a:t/>
            </a:r>
            <a:br>
              <a:rPr lang="en-GB" sz="2800"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Site productivity - Portugal</a:t>
            </a:r>
            <a:br>
              <a:rPr lang="en-US" altLang="en-US"/>
            </a:br>
            <a:r>
              <a:rPr lang="en-US" altLang="en-US" sz="2400"/>
              <a:t>influence of climate in E. globulus plantations </a:t>
            </a:r>
            <a:endParaRPr lang="en-US" altLang="en-US"/>
          </a:p>
        </p:txBody>
      </p:sp>
      <p:sp>
        <p:nvSpPr>
          <p:cNvPr id="49198" name="Rectangle 46"/>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4" name="Text Box 42"/>
          <p:cNvSpPr txBox="1">
            <a:spLocks noChangeArrowheads="1"/>
          </p:cNvSpPr>
          <p:nvPr/>
        </p:nvSpPr>
        <p:spPr bwMode="auto">
          <a:xfrm>
            <a:off x="609600" y="167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erdana" pitchFamily="34" charset="0"/>
              </a:rPr>
              <a:t>Climatic classification of Portugal - 8 regions</a:t>
            </a:r>
          </a:p>
        </p:txBody>
      </p:sp>
      <p:grpSp>
        <p:nvGrpSpPr>
          <p:cNvPr id="4" name="Group 3"/>
          <p:cNvGrpSpPr/>
          <p:nvPr/>
        </p:nvGrpSpPr>
        <p:grpSpPr>
          <a:xfrm>
            <a:off x="1495425" y="2120900"/>
            <a:ext cx="6735763" cy="4279900"/>
            <a:chOff x="1495425" y="2120900"/>
            <a:chExt cx="6735763" cy="4279900"/>
          </a:xfrm>
        </p:grpSpPr>
        <p:grpSp>
          <p:nvGrpSpPr>
            <p:cNvPr id="49197" name="Group 45"/>
            <p:cNvGrpSpPr>
              <a:grpSpLocks/>
            </p:cNvGrpSpPr>
            <p:nvPr/>
          </p:nvGrpSpPr>
          <p:grpSpPr bwMode="auto">
            <a:xfrm>
              <a:off x="1495425" y="2120900"/>
              <a:ext cx="6735763" cy="4279900"/>
              <a:chOff x="942" y="1336"/>
              <a:chExt cx="4243" cy="2696"/>
            </a:xfrm>
          </p:grpSpPr>
          <p:grpSp>
            <p:nvGrpSpPr>
              <p:cNvPr id="49177" name="Group 25"/>
              <p:cNvGrpSpPr>
                <a:grpSpLocks/>
              </p:cNvGrpSpPr>
              <p:nvPr/>
            </p:nvGrpSpPr>
            <p:grpSpPr bwMode="auto">
              <a:xfrm>
                <a:off x="3066" y="2352"/>
                <a:ext cx="2119" cy="1564"/>
                <a:chOff x="3407" y="1584"/>
                <a:chExt cx="2161" cy="2366"/>
              </a:xfrm>
            </p:grpSpPr>
            <p:sp>
              <p:nvSpPr>
                <p:cNvPr id="49178" name="Text Box 26"/>
                <p:cNvSpPr txBox="1">
                  <a:spLocks noChangeArrowheads="1"/>
                </p:cNvSpPr>
                <p:nvPr/>
              </p:nvSpPr>
              <p:spPr bwMode="auto">
                <a:xfrm>
                  <a:off x="3408" y="1871"/>
                  <a:ext cx="2160"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Verdana" pitchFamily="34" charset="0"/>
                    </a:rPr>
                    <a:t>2 North/centre Litoral</a:t>
                  </a:r>
                </a:p>
              </p:txBody>
            </p:sp>
            <p:sp>
              <p:nvSpPr>
                <p:cNvPr id="49179" name="Text Box 27"/>
                <p:cNvSpPr txBox="1">
                  <a:spLocks noChangeArrowheads="1"/>
                </p:cNvSpPr>
                <p:nvPr/>
              </p:nvSpPr>
              <p:spPr bwMode="auto">
                <a:xfrm>
                  <a:off x="3408" y="2160"/>
                  <a:ext cx="190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latin typeface="Verdana" pitchFamily="34" charset="0"/>
                    </a:rPr>
                    <a:t>3 Centre </a:t>
                  </a:r>
                  <a:r>
                    <a:rPr lang="en-US" altLang="en-US" sz="1800" b="1" dirty="0" err="1">
                      <a:latin typeface="Verdana" pitchFamily="34" charset="0"/>
                    </a:rPr>
                    <a:t>Litoral</a:t>
                  </a:r>
                  <a:endParaRPr lang="en-US" altLang="en-US" sz="1800" b="1" dirty="0">
                    <a:latin typeface="Verdana" pitchFamily="34" charset="0"/>
                  </a:endParaRPr>
                </a:p>
              </p:txBody>
            </p:sp>
            <p:sp>
              <p:nvSpPr>
                <p:cNvPr id="49180" name="Text Box 28"/>
                <p:cNvSpPr txBox="1">
                  <a:spLocks noChangeArrowheads="1"/>
                </p:cNvSpPr>
                <p:nvPr/>
              </p:nvSpPr>
              <p:spPr bwMode="auto">
                <a:xfrm>
                  <a:off x="3408" y="2449"/>
                  <a:ext cx="190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Verdana" pitchFamily="34" charset="0"/>
                    </a:rPr>
                    <a:t>4 South Litoral</a:t>
                  </a:r>
                </a:p>
              </p:txBody>
            </p:sp>
            <p:sp>
              <p:nvSpPr>
                <p:cNvPr id="49181" name="Text Box 29"/>
                <p:cNvSpPr txBox="1">
                  <a:spLocks noChangeArrowheads="1"/>
                </p:cNvSpPr>
                <p:nvPr/>
              </p:nvSpPr>
              <p:spPr bwMode="auto">
                <a:xfrm>
                  <a:off x="3408" y="2735"/>
                  <a:ext cx="190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Verdana" pitchFamily="34" charset="0"/>
                    </a:rPr>
                    <a:t>5 Tagus Valley</a:t>
                  </a:r>
                </a:p>
              </p:txBody>
            </p:sp>
            <p:sp>
              <p:nvSpPr>
                <p:cNvPr id="49182" name="Text Box 30"/>
                <p:cNvSpPr txBox="1">
                  <a:spLocks noChangeArrowheads="1"/>
                </p:cNvSpPr>
                <p:nvPr/>
              </p:nvSpPr>
              <p:spPr bwMode="auto">
                <a:xfrm>
                  <a:off x="3408" y="3024"/>
                  <a:ext cx="190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latin typeface="Verdana" pitchFamily="34" charset="0"/>
                    </a:rPr>
                    <a:t>6 North Interior</a:t>
                  </a:r>
                </a:p>
              </p:txBody>
            </p:sp>
            <p:sp>
              <p:nvSpPr>
                <p:cNvPr id="49183" name="Text Box 31"/>
                <p:cNvSpPr txBox="1">
                  <a:spLocks noChangeArrowheads="1"/>
                </p:cNvSpPr>
                <p:nvPr/>
              </p:nvSpPr>
              <p:spPr bwMode="auto">
                <a:xfrm>
                  <a:off x="3408" y="3312"/>
                  <a:ext cx="190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latin typeface="Verdana" pitchFamily="34" charset="0"/>
                    </a:rPr>
                    <a:t>7 South Interior</a:t>
                  </a:r>
                </a:p>
              </p:txBody>
            </p:sp>
            <p:sp>
              <p:nvSpPr>
                <p:cNvPr id="49184" name="Text Box 32"/>
                <p:cNvSpPr txBox="1">
                  <a:spLocks noChangeArrowheads="1"/>
                </p:cNvSpPr>
                <p:nvPr/>
              </p:nvSpPr>
              <p:spPr bwMode="auto">
                <a:xfrm>
                  <a:off x="3408" y="3601"/>
                  <a:ext cx="190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Verdana" pitchFamily="34" charset="0"/>
                    </a:rPr>
                    <a:t>8 Douro valley</a:t>
                  </a:r>
                </a:p>
              </p:txBody>
            </p:sp>
            <p:sp>
              <p:nvSpPr>
                <p:cNvPr id="49185" name="Text Box 33"/>
                <p:cNvSpPr txBox="1">
                  <a:spLocks noChangeArrowheads="1"/>
                </p:cNvSpPr>
                <p:nvPr/>
              </p:nvSpPr>
              <p:spPr bwMode="auto">
                <a:xfrm>
                  <a:off x="3407" y="1584"/>
                  <a:ext cx="190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latin typeface="Verdana" pitchFamily="34" charset="0"/>
                    </a:rPr>
                    <a:t>1 North Litoral</a:t>
                  </a:r>
                </a:p>
              </p:txBody>
            </p:sp>
          </p:grpSp>
          <p:grpSp>
            <p:nvGrpSpPr>
              <p:cNvPr id="49196" name="Group 44"/>
              <p:cNvGrpSpPr>
                <a:grpSpLocks/>
              </p:cNvGrpSpPr>
              <p:nvPr/>
            </p:nvGrpSpPr>
            <p:grpSpPr bwMode="auto">
              <a:xfrm>
                <a:off x="942" y="1336"/>
                <a:ext cx="1938" cy="2696"/>
                <a:chOff x="798" y="1336"/>
                <a:chExt cx="1938" cy="2696"/>
              </a:xfrm>
            </p:grpSpPr>
            <p:pic>
              <p:nvPicPr>
                <p:cNvPr id="49176" name="Picture 24" descr="D:\Slides\GLOBULUS\reg(6+2)_cl.bmp"/>
                <p:cNvPicPr>
                  <a:picLocks noChangeAspect="1" noChangeArrowheads="1"/>
                </p:cNvPicPr>
                <p:nvPr/>
              </p:nvPicPr>
              <p:blipFill>
                <a:blip r:embed="rId2">
                  <a:extLst>
                    <a:ext uri="{28A0092B-C50C-407E-A947-70E740481C1C}">
                      <a14:useLocalDpi xmlns:a14="http://schemas.microsoft.com/office/drawing/2010/main" val="0"/>
                    </a:ext>
                  </a:extLst>
                </a:blip>
                <a:srcRect l="29756" t="13416" r="20155" b="37331"/>
                <a:stretch>
                  <a:fillRect/>
                </a:stretch>
              </p:blipFill>
              <p:spPr bwMode="auto">
                <a:xfrm>
                  <a:off x="798" y="1336"/>
                  <a:ext cx="1938" cy="2696"/>
                </a:xfrm>
                <a:prstGeom prst="rect">
                  <a:avLst/>
                </a:prstGeom>
                <a:noFill/>
                <a:extLst>
                  <a:ext uri="{909E8E84-426E-40DD-AFC4-6F175D3DCCD1}">
                    <a14:hiddenFill xmlns:a14="http://schemas.microsoft.com/office/drawing/2010/main">
                      <a:solidFill>
                        <a:srgbClr val="FFFFFF"/>
                      </a:solidFill>
                    </a14:hiddenFill>
                  </a:ext>
                </a:extLst>
              </p:spPr>
            </p:pic>
            <p:sp>
              <p:nvSpPr>
                <p:cNvPr id="49195" name="Rectangle 43"/>
                <p:cNvSpPr>
                  <a:spLocks noChangeArrowheads="1"/>
                </p:cNvSpPr>
                <p:nvPr/>
              </p:nvSpPr>
              <p:spPr bwMode="auto">
                <a:xfrm>
                  <a:off x="2112" y="3168"/>
                  <a:ext cx="384" cy="8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3" name="Picture 2"/>
            <p:cNvPicPr>
              <a:picLocks noChangeAspect="1"/>
            </p:cNvPicPr>
            <p:nvPr/>
          </p:nvPicPr>
          <p:blipFill rotWithShape="1">
            <a:blip r:embed="rId3"/>
            <a:srcRect l="24346" t="35868" r="70405" b="22484"/>
            <a:stretch/>
          </p:blipFill>
          <p:spPr>
            <a:xfrm>
              <a:off x="4408292" y="3707595"/>
              <a:ext cx="467713" cy="2468099"/>
            </a:xfrm>
            <a:prstGeom prst="rect">
              <a:avLst/>
            </a:prstGeom>
          </p:spPr>
        </p:pic>
      </p:grpSp>
    </p:spTree>
    <p:extLst>
      <p:ext uri="{BB962C8B-B14F-4D97-AF65-F5344CB8AC3E}">
        <p14:creationId xmlns:p14="http://schemas.microsoft.com/office/powerpoint/2010/main" val="3452461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49194"/>
                                        </p:tgtEl>
                                        <p:attrNameLst>
                                          <p:attrName>style.visibility</p:attrName>
                                        </p:attrNameLst>
                                      </p:cBhvr>
                                      <p:to>
                                        <p:strVal val="visible"/>
                                      </p:to>
                                    </p:set>
                                    <p:animEffect transition="in" filter="box(out)">
                                      <p:cBhvr>
                                        <p:cTn id="11" dur="500"/>
                                        <p:tgtEl>
                                          <p:spTgt spid="491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8" grpId="0" animBg="1"/>
      <p:bldP spid="4919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Site productivity - Portugal</a:t>
            </a:r>
            <a:br>
              <a:rPr lang="en-US" altLang="en-US"/>
            </a:br>
            <a:r>
              <a:rPr lang="en-US" altLang="en-US" sz="2400"/>
              <a:t>influence of climate in </a:t>
            </a:r>
            <a:r>
              <a:rPr lang="en-US" altLang="en-US" sz="2400" i="1"/>
              <a:t>E. globulus</a:t>
            </a:r>
            <a:r>
              <a:rPr lang="en-US" altLang="en-US" sz="2400"/>
              <a:t> plantations </a:t>
            </a:r>
            <a:endParaRPr lang="en-US" altLang="en-US"/>
          </a:p>
        </p:txBody>
      </p:sp>
      <p:sp>
        <p:nvSpPr>
          <p:cNvPr id="50201" name="Rectangle 25"/>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6" name="Text Box 20"/>
          <p:cNvSpPr txBox="1">
            <a:spLocks noChangeArrowheads="1"/>
          </p:cNvSpPr>
          <p:nvPr/>
        </p:nvSpPr>
        <p:spPr bwMode="auto">
          <a:xfrm>
            <a:off x="609600" y="1676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erdana" pitchFamily="34" charset="0"/>
              </a:rPr>
              <a:t>Climatic classification of Portugal - 8 regions</a:t>
            </a:r>
          </a:p>
        </p:txBody>
      </p:sp>
      <p:pic>
        <p:nvPicPr>
          <p:cNvPr id="50200" name="Picture 24"/>
          <p:cNvPicPr>
            <a:picLocks noChangeAspect="1" noChangeArrowheads="1"/>
          </p:cNvPicPr>
          <p:nvPr/>
        </p:nvPicPr>
        <p:blipFill>
          <a:blip r:embed="rId2">
            <a:extLst>
              <a:ext uri="{28A0092B-C50C-407E-A947-70E740481C1C}">
                <a14:useLocalDpi xmlns:a14="http://schemas.microsoft.com/office/drawing/2010/main" val="0"/>
              </a:ext>
            </a:extLst>
          </a:blip>
          <a:srcRect l="1781"/>
          <a:stretch>
            <a:fillRect/>
          </a:stretch>
        </p:blipFill>
        <p:spPr bwMode="auto">
          <a:xfrm>
            <a:off x="457200" y="2362200"/>
            <a:ext cx="8408988"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18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50196"/>
                                        </p:tgtEl>
                                        <p:attrNameLst>
                                          <p:attrName>style.visibility</p:attrName>
                                        </p:attrNameLst>
                                      </p:cBhvr>
                                      <p:to>
                                        <p:strVal val="visible"/>
                                      </p:to>
                                    </p:set>
                                    <p:animEffect transition="in" filter="box(out)">
                                      <p:cBhvr>
                                        <p:cTn id="11" dur="500"/>
                                        <p:tgtEl>
                                          <p:spTgt spid="501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50200"/>
                                        </p:tgtEl>
                                        <p:attrNameLst>
                                          <p:attrName>style.visibility</p:attrName>
                                        </p:attrNameLst>
                                      </p:cBhvr>
                                      <p:to>
                                        <p:strVal val="visible"/>
                                      </p:to>
                                    </p:set>
                                    <p:anim calcmode="lin" valueType="num">
                                      <p:cBhvr>
                                        <p:cTn id="16" dur="500" fill="hold"/>
                                        <p:tgtEl>
                                          <p:spTgt spid="50200"/>
                                        </p:tgtEl>
                                        <p:attrNameLst>
                                          <p:attrName>ppt_w</p:attrName>
                                        </p:attrNameLst>
                                      </p:cBhvr>
                                      <p:tavLst>
                                        <p:tav tm="0">
                                          <p:val>
                                            <p:fltVal val="0"/>
                                          </p:val>
                                        </p:tav>
                                        <p:tav tm="100000">
                                          <p:val>
                                            <p:strVal val="#ppt_w"/>
                                          </p:val>
                                        </p:tav>
                                      </p:tavLst>
                                    </p:anim>
                                    <p:anim calcmode="lin" valueType="num">
                                      <p:cBhvr>
                                        <p:cTn id="17" dur="500" fill="hold"/>
                                        <p:tgtEl>
                                          <p:spTgt spid="502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1" grpId="0" animBg="1"/>
      <p:bldP spid="5019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Site productivity - Portugal</a:t>
            </a:r>
            <a:br>
              <a:rPr lang="en-US" altLang="en-US"/>
            </a:br>
            <a:r>
              <a:rPr lang="en-US" altLang="en-US" sz="2400"/>
              <a:t>influence of climate in </a:t>
            </a:r>
            <a:r>
              <a:rPr lang="en-US" altLang="en-US" sz="2400" i="1"/>
              <a:t>E. globulus</a:t>
            </a:r>
            <a:r>
              <a:rPr lang="en-US" altLang="en-US" sz="2400"/>
              <a:t> plantations </a:t>
            </a:r>
            <a:endParaRPr lang="en-US" altLang="en-US"/>
          </a:p>
        </p:txBody>
      </p:sp>
      <p:sp>
        <p:nvSpPr>
          <p:cNvPr id="51224" name="Rectangle 2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 name="Text Box 3"/>
          <p:cNvSpPr txBox="1">
            <a:spLocks noChangeArrowheads="1"/>
          </p:cNvSpPr>
          <p:nvPr/>
        </p:nvSpPr>
        <p:spPr bwMode="auto">
          <a:xfrm>
            <a:off x="457200" y="1676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erdana" pitchFamily="34" charset="0"/>
              </a:rPr>
              <a:t>Yield (site index, base age 10) in the 8 regions</a:t>
            </a:r>
          </a:p>
        </p:txBody>
      </p:sp>
      <p:grpSp>
        <p:nvGrpSpPr>
          <p:cNvPr id="51223" name="Group 23"/>
          <p:cNvGrpSpPr>
            <a:grpSpLocks/>
          </p:cNvGrpSpPr>
          <p:nvPr/>
        </p:nvGrpSpPr>
        <p:grpSpPr bwMode="auto">
          <a:xfrm>
            <a:off x="457200" y="2330450"/>
            <a:ext cx="8197850" cy="3917950"/>
            <a:chOff x="288" y="1468"/>
            <a:chExt cx="5164" cy="2468"/>
          </a:xfrm>
        </p:grpSpPr>
        <p:grpSp>
          <p:nvGrpSpPr>
            <p:cNvPr id="51205" name="Group 5"/>
            <p:cNvGrpSpPr>
              <a:grpSpLocks/>
            </p:cNvGrpSpPr>
            <p:nvPr/>
          </p:nvGrpSpPr>
          <p:grpSpPr bwMode="auto">
            <a:xfrm>
              <a:off x="288" y="1468"/>
              <a:ext cx="5164" cy="2468"/>
              <a:chOff x="288" y="1056"/>
              <a:chExt cx="5164" cy="2468"/>
            </a:xfrm>
          </p:grpSpPr>
          <p:pic>
            <p:nvPicPr>
              <p:cNvPr id="51206" name="Picture 6"/>
              <p:cNvPicPr>
                <a:picLocks noChangeAspect="1" noChangeArrowheads="1"/>
              </p:cNvPicPr>
              <p:nvPr/>
            </p:nvPicPr>
            <p:blipFill>
              <a:blip r:embed="rId2">
                <a:lum contrast="12000"/>
                <a:extLst>
                  <a:ext uri="{28A0092B-C50C-407E-A947-70E740481C1C}">
                    <a14:useLocalDpi xmlns:a14="http://schemas.microsoft.com/office/drawing/2010/main" val="0"/>
                  </a:ext>
                </a:extLst>
              </a:blip>
              <a:srcRect l="18706" t="37167" r="17998" b="20804"/>
              <a:stretch>
                <a:fillRect/>
              </a:stretch>
            </p:blipFill>
            <p:spPr bwMode="auto">
              <a:xfrm>
                <a:off x="288" y="1056"/>
                <a:ext cx="5164" cy="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Text Box 7"/>
              <p:cNvSpPr txBox="1">
                <a:spLocks noChangeArrowheads="1"/>
              </p:cNvSpPr>
              <p:nvPr/>
            </p:nvSpPr>
            <p:spPr bwMode="auto">
              <a:xfrm>
                <a:off x="336" y="1161"/>
                <a:ext cx="1296" cy="212"/>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b="1">
                    <a:solidFill>
                      <a:schemeClr val="tx2"/>
                    </a:solidFill>
                    <a:latin typeface="Verdana" pitchFamily="34" charset="0"/>
                  </a:rPr>
                  <a:t>1</a:t>
                </a:r>
                <a:r>
                  <a:rPr lang="en-US" altLang="en-US" sz="1600" b="1" baseline="30000">
                    <a:solidFill>
                      <a:schemeClr val="tx2"/>
                    </a:solidFill>
                    <a:latin typeface="Verdana" pitchFamily="34" charset="0"/>
                  </a:rPr>
                  <a:t>st</a:t>
                </a:r>
                <a:r>
                  <a:rPr lang="en-US" altLang="en-US" sz="1600" b="1">
                    <a:solidFill>
                      <a:schemeClr val="tx2"/>
                    </a:solidFill>
                    <a:latin typeface="Verdana" pitchFamily="34" charset="0"/>
                  </a:rPr>
                  <a:t> rotation</a:t>
                </a:r>
              </a:p>
            </p:txBody>
          </p:sp>
          <p:sp>
            <p:nvSpPr>
              <p:cNvPr id="51208" name="Text Box 8"/>
              <p:cNvSpPr txBox="1">
                <a:spLocks noChangeArrowheads="1"/>
              </p:cNvSpPr>
              <p:nvPr/>
            </p:nvSpPr>
            <p:spPr bwMode="auto">
              <a:xfrm>
                <a:off x="2928" y="1161"/>
                <a:ext cx="1296" cy="212"/>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b="1" dirty="0">
                    <a:solidFill>
                      <a:schemeClr val="tx2"/>
                    </a:solidFill>
                    <a:latin typeface="Verdana" pitchFamily="34" charset="0"/>
                  </a:rPr>
                  <a:t>Coppiced stands</a:t>
                </a:r>
              </a:p>
            </p:txBody>
          </p:sp>
        </p:grpSp>
        <p:sp>
          <p:nvSpPr>
            <p:cNvPr id="51210" name="Rectangle 10"/>
            <p:cNvSpPr>
              <a:spLocks noChangeArrowheads="1"/>
            </p:cNvSpPr>
            <p:nvPr/>
          </p:nvSpPr>
          <p:spPr bwMode="auto">
            <a:xfrm>
              <a:off x="288" y="1509"/>
              <a:ext cx="1488" cy="2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2784" y="1509"/>
              <a:ext cx="1488" cy="2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Text Box 13"/>
            <p:cNvSpPr txBox="1">
              <a:spLocks noChangeArrowheads="1"/>
            </p:cNvSpPr>
            <p:nvPr/>
          </p:nvSpPr>
          <p:spPr bwMode="auto">
            <a:xfrm>
              <a:off x="1056" y="1536"/>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Verdana" pitchFamily="34" charset="0"/>
                </a:rPr>
                <a:t>1st rotation</a:t>
              </a:r>
            </a:p>
          </p:txBody>
        </p:sp>
        <p:sp>
          <p:nvSpPr>
            <p:cNvPr id="51214" name="Text Box 14"/>
            <p:cNvSpPr txBox="1">
              <a:spLocks noChangeArrowheads="1"/>
            </p:cNvSpPr>
            <p:nvPr/>
          </p:nvSpPr>
          <p:spPr bwMode="auto">
            <a:xfrm>
              <a:off x="3744" y="1536"/>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coppice</a:t>
              </a:r>
            </a:p>
          </p:txBody>
        </p:sp>
      </p:grpSp>
      <p:grpSp>
        <p:nvGrpSpPr>
          <p:cNvPr id="51222" name="Group 22"/>
          <p:cNvGrpSpPr>
            <a:grpSpLocks/>
          </p:cNvGrpSpPr>
          <p:nvPr/>
        </p:nvGrpSpPr>
        <p:grpSpPr bwMode="auto">
          <a:xfrm>
            <a:off x="1143000" y="2895600"/>
            <a:ext cx="3505200" cy="2713038"/>
            <a:chOff x="720" y="1824"/>
            <a:chExt cx="2208" cy="1709"/>
          </a:xfrm>
        </p:grpSpPr>
        <p:sp>
          <p:nvSpPr>
            <p:cNvPr id="51219" name="Text Box 19"/>
            <p:cNvSpPr txBox="1">
              <a:spLocks noChangeArrowheads="1"/>
            </p:cNvSpPr>
            <p:nvPr/>
          </p:nvSpPr>
          <p:spPr bwMode="auto">
            <a:xfrm>
              <a:off x="2160" y="3360"/>
              <a:ext cx="7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dirty="0">
                  <a:solidFill>
                    <a:schemeClr val="accent6"/>
                  </a:solidFill>
                  <a:latin typeface="Verdana" pitchFamily="34" charset="0"/>
                </a:rPr>
                <a:t>3m</a:t>
              </a:r>
              <a:r>
                <a:rPr lang="en-GB" altLang="en-US" sz="1200" b="1" baseline="30000" dirty="0">
                  <a:solidFill>
                    <a:schemeClr val="accent6"/>
                  </a:solidFill>
                  <a:latin typeface="Verdana" pitchFamily="34" charset="0"/>
                </a:rPr>
                <a:t>3</a:t>
              </a:r>
              <a:r>
                <a:rPr lang="en-GB" altLang="en-US" sz="1200" b="1" dirty="0">
                  <a:solidFill>
                    <a:schemeClr val="accent6"/>
                  </a:solidFill>
                  <a:latin typeface="Verdana" pitchFamily="34" charset="0"/>
                </a:rPr>
                <a:t>ha</a:t>
              </a:r>
              <a:r>
                <a:rPr lang="en-GB" altLang="en-US" sz="1200" b="1" baseline="30000" dirty="0">
                  <a:solidFill>
                    <a:schemeClr val="accent6"/>
                  </a:solidFill>
                  <a:latin typeface="Verdana" pitchFamily="34" charset="0"/>
                </a:rPr>
                <a:t>-1</a:t>
              </a:r>
              <a:r>
                <a:rPr lang="en-GB" altLang="en-US" sz="1200" b="1" dirty="0">
                  <a:solidFill>
                    <a:schemeClr val="accent6"/>
                  </a:solidFill>
                  <a:latin typeface="Verdana" pitchFamily="34" charset="0"/>
                </a:rPr>
                <a:t>yr</a:t>
              </a:r>
              <a:r>
                <a:rPr lang="en-GB" altLang="en-US" sz="1200" b="1" baseline="30000" dirty="0">
                  <a:solidFill>
                    <a:schemeClr val="accent6"/>
                  </a:solidFill>
                  <a:latin typeface="Verdana" pitchFamily="34" charset="0"/>
                </a:rPr>
                <a:t>-1</a:t>
              </a:r>
              <a:endParaRPr lang="en-GB" altLang="en-US" sz="1200" b="1" dirty="0">
                <a:solidFill>
                  <a:schemeClr val="accent6"/>
                </a:solidFill>
                <a:latin typeface="Verdana" pitchFamily="34" charset="0"/>
              </a:endParaRPr>
            </a:p>
          </p:txBody>
        </p:sp>
        <p:sp>
          <p:nvSpPr>
            <p:cNvPr id="51220" name="Text Box 20"/>
            <p:cNvSpPr txBox="1">
              <a:spLocks noChangeArrowheads="1"/>
            </p:cNvSpPr>
            <p:nvPr/>
          </p:nvSpPr>
          <p:spPr bwMode="auto">
            <a:xfrm>
              <a:off x="720" y="1824"/>
              <a:ext cx="8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altLang="en-US" sz="1200" b="1" dirty="0">
                  <a:solidFill>
                    <a:schemeClr val="accent6"/>
                  </a:solidFill>
                  <a:latin typeface="Verdana" pitchFamily="34" charset="0"/>
                </a:rPr>
                <a:t>40</a:t>
              </a:r>
              <a:r>
                <a:rPr lang="en-GB" altLang="en-US" sz="1200" b="1" dirty="0">
                  <a:solidFill>
                    <a:schemeClr val="accent6"/>
                  </a:solidFill>
                  <a:latin typeface="Verdana" pitchFamily="34" charset="0"/>
                </a:rPr>
                <a:t>m</a:t>
              </a:r>
              <a:r>
                <a:rPr lang="en-GB" altLang="en-US" sz="1200" b="1" baseline="30000" dirty="0">
                  <a:solidFill>
                    <a:schemeClr val="accent6"/>
                  </a:solidFill>
                  <a:latin typeface="Verdana" pitchFamily="34" charset="0"/>
                </a:rPr>
                <a:t>3</a:t>
              </a:r>
              <a:r>
                <a:rPr lang="en-GB" altLang="en-US" sz="1200" b="1" dirty="0">
                  <a:solidFill>
                    <a:schemeClr val="accent6"/>
                  </a:solidFill>
                  <a:latin typeface="Verdana" pitchFamily="34" charset="0"/>
                </a:rPr>
                <a:t>ha</a:t>
              </a:r>
              <a:r>
                <a:rPr lang="en-GB" altLang="en-US" sz="1200" b="1" baseline="30000" dirty="0">
                  <a:solidFill>
                    <a:schemeClr val="accent6"/>
                  </a:solidFill>
                  <a:latin typeface="Verdana" pitchFamily="34" charset="0"/>
                </a:rPr>
                <a:t>-1</a:t>
              </a:r>
              <a:r>
                <a:rPr lang="en-GB" altLang="en-US" sz="1200" b="1" dirty="0">
                  <a:solidFill>
                    <a:schemeClr val="accent6"/>
                  </a:solidFill>
                  <a:latin typeface="Verdana" pitchFamily="34" charset="0"/>
                </a:rPr>
                <a:t>yr</a:t>
              </a:r>
              <a:r>
                <a:rPr lang="en-GB" altLang="en-US" sz="1200" b="1" baseline="30000" dirty="0">
                  <a:solidFill>
                    <a:schemeClr val="accent6"/>
                  </a:solidFill>
                  <a:latin typeface="Verdana" pitchFamily="34" charset="0"/>
                </a:rPr>
                <a:t>-1</a:t>
              </a:r>
              <a:endParaRPr lang="en-GB" altLang="en-US" sz="1200" b="1" dirty="0">
                <a:solidFill>
                  <a:schemeClr val="accent6"/>
                </a:solidFill>
                <a:latin typeface="Verdana" pitchFamily="34" charset="0"/>
              </a:endParaRPr>
            </a:p>
          </p:txBody>
        </p:sp>
      </p:grpSp>
    </p:spTree>
    <p:extLst>
      <p:ext uri="{BB962C8B-B14F-4D97-AF65-F5344CB8AC3E}">
        <p14:creationId xmlns:p14="http://schemas.microsoft.com/office/powerpoint/2010/main" val="45279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51203"/>
                                        </p:tgtEl>
                                        <p:attrNameLst>
                                          <p:attrName>style.visibility</p:attrName>
                                        </p:attrNameLst>
                                      </p:cBhvr>
                                      <p:to>
                                        <p:strVal val="visible"/>
                                      </p:to>
                                    </p:set>
                                    <p:animEffect transition="in" filter="box(out)">
                                      <p:cBhvr>
                                        <p:cTn id="11" dur="500"/>
                                        <p:tgtEl>
                                          <p:spTgt spid="512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51223"/>
                                        </p:tgtEl>
                                        <p:attrNameLst>
                                          <p:attrName>style.visibility</p:attrName>
                                        </p:attrNameLst>
                                      </p:cBhvr>
                                      <p:to>
                                        <p:strVal val="visible"/>
                                      </p:to>
                                    </p:set>
                                    <p:animEffect transition="in" filter="box(out)">
                                      <p:cBhvr>
                                        <p:cTn id="16" dur="500"/>
                                        <p:tgtEl>
                                          <p:spTgt spid="512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51222"/>
                                        </p:tgtEl>
                                        <p:attrNameLst>
                                          <p:attrName>style.visibility</p:attrName>
                                        </p:attrNameLst>
                                      </p:cBhvr>
                                      <p:to>
                                        <p:strVal val="visible"/>
                                      </p:to>
                                    </p:set>
                                    <p:anim calcmode="lin" valueType="num">
                                      <p:cBhvr>
                                        <p:cTn id="21" dur="500" fill="hold"/>
                                        <p:tgtEl>
                                          <p:spTgt spid="51222"/>
                                        </p:tgtEl>
                                        <p:attrNameLst>
                                          <p:attrName>ppt_w</p:attrName>
                                        </p:attrNameLst>
                                      </p:cBhvr>
                                      <p:tavLst>
                                        <p:tav tm="0">
                                          <p:val>
                                            <p:fltVal val="0"/>
                                          </p:val>
                                        </p:tav>
                                        <p:tav tm="100000">
                                          <p:val>
                                            <p:strVal val="#ppt_w"/>
                                          </p:val>
                                        </p:tav>
                                      </p:tavLst>
                                    </p:anim>
                                    <p:anim calcmode="lin" valueType="num">
                                      <p:cBhvr>
                                        <p:cTn id="22" dur="500" fill="hold"/>
                                        <p:tgtEl>
                                          <p:spTgt spid="512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4" grpId="0" animBg="1"/>
      <p:bldP spid="5120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Site productivity - Portugal</a:t>
            </a:r>
            <a:br>
              <a:rPr lang="en-US" altLang="en-US"/>
            </a:br>
            <a:r>
              <a:rPr lang="en-US" altLang="en-US" sz="2400"/>
              <a:t>influence of microsite in </a:t>
            </a:r>
            <a:r>
              <a:rPr lang="en-US" altLang="en-US" sz="2400" i="1"/>
              <a:t>E. globulus</a:t>
            </a:r>
            <a:r>
              <a:rPr lang="en-US" altLang="en-US" sz="2400"/>
              <a:t> plantations </a:t>
            </a:r>
            <a:endParaRPr lang="en-US" altLang="en-US"/>
          </a:p>
        </p:txBody>
      </p:sp>
      <p:sp>
        <p:nvSpPr>
          <p:cNvPr id="52239" name="Rectangle 15"/>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244" name="Group 20"/>
          <p:cNvGrpSpPr>
            <a:grpSpLocks/>
          </p:cNvGrpSpPr>
          <p:nvPr/>
        </p:nvGrpSpPr>
        <p:grpSpPr bwMode="auto">
          <a:xfrm>
            <a:off x="1065213" y="1963738"/>
            <a:ext cx="6802437" cy="4587875"/>
            <a:chOff x="671" y="1237"/>
            <a:chExt cx="4285" cy="2890"/>
          </a:xfrm>
        </p:grpSpPr>
        <p:pic>
          <p:nvPicPr>
            <p:cNvPr id="522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 y="1237"/>
              <a:ext cx="4285" cy="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41" name="Text Box 17"/>
            <p:cNvSpPr txBox="1">
              <a:spLocks noChangeArrowheads="1"/>
            </p:cNvSpPr>
            <p:nvPr/>
          </p:nvSpPr>
          <p:spPr bwMode="auto">
            <a:xfrm>
              <a:off x="1536" y="1488"/>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altLang="en-US" sz="2000">
                  <a:latin typeface="Verdana" pitchFamily="34" charset="0"/>
                </a:rPr>
                <a:t>Npl    1200</a:t>
              </a:r>
              <a:endParaRPr lang="en-GB" altLang="en-US" sz="2000">
                <a:latin typeface="Verdana" pitchFamily="34" charset="0"/>
              </a:endParaRPr>
            </a:p>
          </p:txBody>
        </p:sp>
        <p:graphicFrame>
          <p:nvGraphicFramePr>
            <p:cNvPr id="52242" name="Object 18"/>
            <p:cNvGraphicFramePr>
              <a:graphicFrameLocks noChangeAspect="1"/>
            </p:cNvGraphicFramePr>
            <p:nvPr/>
          </p:nvGraphicFramePr>
          <p:xfrm>
            <a:off x="1872" y="1536"/>
            <a:ext cx="240" cy="240"/>
          </p:xfrm>
          <a:graphic>
            <a:graphicData uri="http://schemas.openxmlformats.org/presentationml/2006/ole">
              <mc:AlternateContent xmlns:mc="http://schemas.openxmlformats.org/markup-compatibility/2006">
                <mc:Choice xmlns:v="urn:schemas-microsoft-com:vml" Requires="v">
                  <p:oleObj spid="_x0000_s2076" name="Equation" r:id="rId4" imgW="126720" imgH="126720" progId="Equation.3">
                    <p:embed/>
                  </p:oleObj>
                </mc:Choice>
                <mc:Fallback>
                  <p:oleObj name="Equation" r:id="rId4" imgW="126720" imgH="126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1536"/>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2227" name="Text Box 3"/>
          <p:cNvSpPr txBox="1">
            <a:spLocks noChangeArrowheads="1"/>
          </p:cNvSpPr>
          <p:nvPr/>
        </p:nvSpPr>
        <p:spPr bwMode="auto">
          <a:xfrm>
            <a:off x="990600" y="16764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erdana" pitchFamily="34" charset="0"/>
              </a:rPr>
              <a:t>Yield for plots located in the same farm</a:t>
            </a:r>
          </a:p>
        </p:txBody>
      </p:sp>
      <p:cxnSp>
        <p:nvCxnSpPr>
          <p:cNvPr id="3" name="Straight Connector 2"/>
          <p:cNvCxnSpPr/>
          <p:nvPr/>
        </p:nvCxnSpPr>
        <p:spPr bwMode="auto">
          <a:xfrm flipV="1">
            <a:off x="4867273" y="4010891"/>
            <a:ext cx="0" cy="152400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rot="16200000" flipV="1">
            <a:off x="3556074" y="2721753"/>
            <a:ext cx="0" cy="266400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rot="16200000" flipV="1">
            <a:off x="3556074" y="3840941"/>
            <a:ext cx="0" cy="2664000"/>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02747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box(out)">
                                      <p:cBhvr>
                                        <p:cTn id="11" dur="500"/>
                                        <p:tgtEl>
                                          <p:spTgt spid="522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52244"/>
                                        </p:tgtEl>
                                        <p:attrNameLst>
                                          <p:attrName>style.visibility</p:attrName>
                                        </p:attrNameLst>
                                      </p:cBhvr>
                                      <p:to>
                                        <p:strVal val="visible"/>
                                      </p:to>
                                    </p:set>
                                    <p:anim calcmode="lin" valueType="num">
                                      <p:cBhvr>
                                        <p:cTn id="16" dur="500" fill="hold"/>
                                        <p:tgtEl>
                                          <p:spTgt spid="52244"/>
                                        </p:tgtEl>
                                        <p:attrNameLst>
                                          <p:attrName>ppt_w</p:attrName>
                                        </p:attrNameLst>
                                      </p:cBhvr>
                                      <p:tavLst>
                                        <p:tav tm="0">
                                          <p:val>
                                            <p:fltVal val="0"/>
                                          </p:val>
                                        </p:tav>
                                        <p:tav tm="100000">
                                          <p:val>
                                            <p:strVal val="#ppt_w"/>
                                          </p:val>
                                        </p:tav>
                                      </p:tavLst>
                                    </p:anim>
                                    <p:anim calcmode="lin" valueType="num">
                                      <p:cBhvr>
                                        <p:cTn id="17" dur="500" fill="hold"/>
                                        <p:tgtEl>
                                          <p:spTgt spid="5224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9" grpId="0" animBg="1"/>
      <p:bldP spid="522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25438" y="2711450"/>
            <a:ext cx="8458200" cy="1965325"/>
          </a:xfrm>
        </p:spPr>
        <p:txBody>
          <a:bodyPr/>
          <a:lstStyle/>
          <a:p>
            <a:r>
              <a:rPr lang="en-GB" sz="4000" dirty="0" smtClean="0"/>
              <a:t>Management of forest productivity EXAMPLES</a:t>
            </a:r>
            <a:endParaRPr lang="en-GB" sz="4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2" name="Rectangle 2"/>
          <p:cNvSpPr>
            <a:spLocks noGrp="1" noChangeArrowheads="1"/>
          </p:cNvSpPr>
          <p:nvPr>
            <p:ph type="title"/>
          </p:nvPr>
        </p:nvSpPr>
        <p:spPr/>
        <p:txBody>
          <a:bodyPr/>
          <a:lstStyle/>
          <a:p>
            <a:r>
              <a:rPr lang="en-US" altLang="en-US"/>
              <a:t>Management of site productivity</a:t>
            </a:r>
          </a:p>
        </p:txBody>
      </p:sp>
      <p:sp>
        <p:nvSpPr>
          <p:cNvPr id="46083" name="Rectangle 3"/>
          <p:cNvSpPr>
            <a:spLocks noGrp="1" noChangeArrowheads="1"/>
          </p:cNvSpPr>
          <p:nvPr>
            <p:ph type="body" idx="1"/>
          </p:nvPr>
        </p:nvSpPr>
        <p:spPr/>
        <p:txBody>
          <a:bodyPr/>
          <a:lstStyle/>
          <a:p>
            <a:r>
              <a:rPr lang="en-US" altLang="en-US" sz="2000" dirty="0"/>
              <a:t>Foresters can manipulate tree growth by modifying the growing environment in order to </a:t>
            </a:r>
            <a:r>
              <a:rPr lang="en-US" altLang="en-US" sz="2000" dirty="0" smtClean="0"/>
              <a:t>optimize </a:t>
            </a:r>
            <a:r>
              <a:rPr lang="en-US" altLang="en-US" sz="2000" dirty="0"/>
              <a:t>the quantity and quality of the desired product</a:t>
            </a:r>
            <a:endParaRPr lang="en-US" altLang="en-US" sz="1800" dirty="0"/>
          </a:p>
          <a:p>
            <a:endParaRPr lang="en-US" altLang="en-US" sz="700" dirty="0"/>
          </a:p>
          <a:p>
            <a:r>
              <a:rPr lang="en-US" altLang="en-US" sz="2000" dirty="0"/>
              <a:t>Modifications may include</a:t>
            </a:r>
            <a:r>
              <a:rPr lang="en-US" altLang="en-US" sz="1800" dirty="0"/>
              <a:t> </a:t>
            </a:r>
          </a:p>
          <a:p>
            <a:pPr lvl="1"/>
            <a:r>
              <a:rPr lang="en-US" altLang="en-US" sz="1800" dirty="0"/>
              <a:t>appropriate </a:t>
            </a:r>
            <a:r>
              <a:rPr lang="en-US" altLang="en-US" sz="1800" dirty="0" err="1"/>
              <a:t>silvicultural</a:t>
            </a:r>
            <a:r>
              <a:rPr lang="en-US" altLang="en-US" sz="1800" dirty="0"/>
              <a:t> practices</a:t>
            </a:r>
          </a:p>
          <a:p>
            <a:pPr lvl="1"/>
            <a:r>
              <a:rPr lang="en-US" altLang="en-US" sz="1800" dirty="0"/>
              <a:t>management of site potential productivity</a:t>
            </a:r>
          </a:p>
          <a:p>
            <a:pPr lvl="1"/>
            <a:r>
              <a:rPr lang="en-US" altLang="en-US" sz="1800" dirty="0"/>
              <a:t>use of appropriate genetic material </a:t>
            </a:r>
            <a:r>
              <a:rPr lang="en-US" altLang="en-US" sz="1800" dirty="0" smtClean="0"/>
              <a:t>(e.g. choice of tree species)</a:t>
            </a:r>
            <a:endParaRPr lang="en-US" altLang="en-US" sz="1600" dirty="0"/>
          </a:p>
          <a:p>
            <a:endParaRPr lang="en-US" altLang="en-US" sz="700" dirty="0"/>
          </a:p>
          <a:p>
            <a:r>
              <a:rPr lang="en-US" altLang="en-US" sz="2000" dirty="0"/>
              <a:t>The success of such manipulation depends of course of a thorough knowledge of the processes that drive tree growth</a:t>
            </a:r>
          </a:p>
        </p:txBody>
      </p:sp>
    </p:spTree>
    <p:extLst>
      <p:ext uri="{BB962C8B-B14F-4D97-AF65-F5344CB8AC3E}">
        <p14:creationId xmlns:p14="http://schemas.microsoft.com/office/powerpoint/2010/main" val="307310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out)">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608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46083">
                                            <p:txEl>
                                              <p:pRg st="0" end="0"/>
                                            </p:txEl>
                                          </p:spTgt>
                                        </p:tgtEl>
                                        <p:attrNameLst>
                                          <p:attrName>style.visibility</p:attrName>
                                        </p:attrNameLst>
                                      </p:cBhvr>
                                      <p:to>
                                        <p:strVal val="visible"/>
                                      </p:to>
                                    </p:set>
                                    <p:animEffect transition="in" filter="box(out)">
                                      <p:cBhvr>
                                        <p:cTn id="16" dur="500"/>
                                        <p:tgtEl>
                                          <p:spTgt spid="460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Effect transition="in" filter="box(out)">
                                      <p:cBhvr>
                                        <p:cTn id="21" dur="500"/>
                                        <p:tgtEl>
                                          <p:spTgt spid="4608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46083">
                                            <p:txEl>
                                              <p:pRg st="3" end="3"/>
                                            </p:txEl>
                                          </p:spTgt>
                                        </p:tgtEl>
                                        <p:attrNameLst>
                                          <p:attrName>style.visibility</p:attrName>
                                        </p:attrNameLst>
                                      </p:cBhvr>
                                      <p:to>
                                        <p:strVal val="visible"/>
                                      </p:to>
                                    </p:set>
                                    <p:animEffect transition="in" filter="box(out)">
                                      <p:cBhvr>
                                        <p:cTn id="26" dur="500"/>
                                        <p:tgtEl>
                                          <p:spTgt spid="4608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Effect transition="in" filter="box(out)">
                                      <p:cBhvr>
                                        <p:cTn id="31" dur="500"/>
                                        <p:tgtEl>
                                          <p:spTgt spid="4608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46083">
                                            <p:txEl>
                                              <p:pRg st="5" end="5"/>
                                            </p:txEl>
                                          </p:spTgt>
                                        </p:tgtEl>
                                        <p:attrNameLst>
                                          <p:attrName>style.visibility</p:attrName>
                                        </p:attrNameLst>
                                      </p:cBhvr>
                                      <p:to>
                                        <p:strVal val="visible"/>
                                      </p:to>
                                    </p:set>
                                    <p:animEffect transition="in" filter="box(out)">
                                      <p:cBhvr>
                                        <p:cTn id="36" dur="500"/>
                                        <p:tgtEl>
                                          <p:spTgt spid="4608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46083">
                                            <p:txEl>
                                              <p:pRg st="7" end="7"/>
                                            </p:txEl>
                                          </p:spTgt>
                                        </p:tgtEl>
                                        <p:attrNameLst>
                                          <p:attrName>style.visibility</p:attrName>
                                        </p:attrNameLst>
                                      </p:cBhvr>
                                      <p:to>
                                        <p:strVal val="visible"/>
                                      </p:to>
                                    </p:set>
                                    <p:animEffect transition="in" filter="box(out)">
                                      <p:cBhvr>
                                        <p:cTn id="41"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2" grpId="0" animBg="1" autoUpdateAnimBg="0"/>
      <p:bldP spid="46083"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25438" y="2620963"/>
            <a:ext cx="8458200" cy="1646237"/>
          </a:xfrm>
        </p:spPr>
        <p:txBody>
          <a:bodyPr/>
          <a:lstStyle/>
          <a:p>
            <a:pPr>
              <a:spcBef>
                <a:spcPct val="100000"/>
              </a:spcBef>
              <a:spcAft>
                <a:spcPct val="100000"/>
              </a:spcAft>
            </a:pPr>
            <a:r>
              <a:rPr lang="en-GB" sz="1400" dirty="0"/>
              <a:t/>
            </a:r>
            <a:br>
              <a:rPr lang="en-GB" sz="1400" dirty="0"/>
            </a:br>
            <a:r>
              <a:rPr lang="en-GB" sz="4000" dirty="0" smtClean="0"/>
              <a:t>ALTO </a:t>
            </a:r>
            <a:r>
              <a:rPr lang="en-GB" sz="4000" dirty="0"/>
              <a:t>DO VILÃO </a:t>
            </a:r>
            <a:r>
              <a:rPr lang="en-GB" sz="4000" dirty="0" smtClean="0"/>
              <a:t>trial</a:t>
            </a:r>
            <a:r>
              <a:rPr lang="en-GB" sz="4000" dirty="0"/>
              <a:t/>
            </a:r>
            <a:br>
              <a:rPr lang="en-GB" sz="4000" dirty="0"/>
            </a:br>
            <a:r>
              <a:rPr lang="en-GB" sz="3600" dirty="0" smtClean="0">
                <a:solidFill>
                  <a:srgbClr val="008000"/>
                </a:solidFill>
              </a:rPr>
              <a:t>spacing</a:t>
            </a:r>
            <a:r>
              <a:rPr lang="en-GB" sz="4000" dirty="0"/>
              <a:t/>
            </a:r>
            <a:br>
              <a:rPr lang="en-GB" sz="4000" dirty="0"/>
            </a:br>
            <a:r>
              <a:rPr lang="en-GB" sz="1400" dirty="0"/>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5" name="Rectangle 3"/>
          <p:cNvSpPr>
            <a:spLocks noGrp="1" noChangeArrowheads="1"/>
          </p:cNvSpPr>
          <p:nvPr>
            <p:ph type="ctrTitle"/>
          </p:nvPr>
        </p:nvSpPr>
        <p:spPr>
          <a:xfrm>
            <a:off x="685800" y="914400"/>
            <a:ext cx="7696200" cy="5029200"/>
          </a:xfrm>
        </p:spPr>
        <p:txBody>
          <a:bodyPr/>
          <a:lstStyle/>
          <a:p>
            <a:r>
              <a:rPr lang="en-GB" dirty="0"/>
              <a:t/>
            </a:r>
            <a:br>
              <a:rPr lang="en-GB" dirty="0"/>
            </a:br>
            <a:r>
              <a:rPr lang="en-GB" dirty="0" smtClean="0"/>
              <a:t>Research team</a:t>
            </a:r>
            <a:r>
              <a:rPr lang="en-GB" dirty="0"/>
              <a:t/>
            </a:r>
            <a:br>
              <a:rPr lang="en-GB" dirty="0"/>
            </a:br>
            <a:r>
              <a:rPr lang="en-GB" dirty="0"/>
              <a:t>(CELBI, ISA)</a:t>
            </a:r>
            <a:r>
              <a:rPr lang="en-GB" sz="2400" dirty="0"/>
              <a:t/>
            </a:r>
            <a:br>
              <a:rPr lang="en-GB" sz="2400" dirty="0"/>
            </a:br>
            <a:r>
              <a:rPr lang="en-GB" sz="2400" dirty="0"/>
              <a:t/>
            </a:r>
            <a:br>
              <a:rPr lang="en-GB" sz="2400" dirty="0"/>
            </a:br>
            <a:r>
              <a:rPr lang="en-GB" sz="2400" dirty="0"/>
              <a:t> </a:t>
            </a:r>
            <a:br>
              <a:rPr lang="en-GB" sz="2400" dirty="0"/>
            </a:br>
            <a:r>
              <a:rPr lang="en-GB" sz="2000" dirty="0"/>
              <a:t>Margarida Tomé, Paula Soares (ISA)</a:t>
            </a:r>
            <a:br>
              <a:rPr lang="en-GB" sz="2000" dirty="0"/>
            </a:br>
            <a:r>
              <a:rPr lang="en-GB" sz="2000" dirty="0"/>
              <a:t>Luís Leal, João P. Pina, C. </a:t>
            </a:r>
            <a:r>
              <a:rPr lang="en-GB" sz="2000" dirty="0" err="1"/>
              <a:t>Araújo</a:t>
            </a:r>
            <a:r>
              <a:rPr lang="en-GB" sz="2000" dirty="0"/>
              <a:t> (CELBI)</a:t>
            </a:r>
            <a:r>
              <a:rPr lang="en-GB" sz="2000" i="1" dirty="0"/>
              <a:t/>
            </a:r>
            <a:br>
              <a:rPr lang="en-GB" sz="2000" i="1" dirty="0"/>
            </a:br>
            <a:r>
              <a:rPr lang="en-GB" sz="2400" dirty="0"/>
              <a:t/>
            </a:r>
            <a:br>
              <a:rPr lang="en-GB" sz="2400" dirty="0"/>
            </a:br>
            <a:endParaRPr lang="en-GB"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099"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smtClean="0"/>
              <a:t>Alto </a:t>
            </a:r>
            <a:r>
              <a:rPr lang="en-GB" dirty="0"/>
              <a:t>do </a:t>
            </a:r>
            <a:r>
              <a:rPr lang="en-GB" dirty="0" err="1"/>
              <a:t>Vilão</a:t>
            </a:r>
            <a:r>
              <a:rPr lang="en-GB" dirty="0"/>
              <a:t> </a:t>
            </a:r>
            <a:r>
              <a:rPr lang="en-GB" dirty="0" smtClean="0"/>
              <a:t>trial - objectives</a:t>
            </a:r>
            <a:endParaRPr lang="en-GB" dirty="0"/>
          </a:p>
        </p:txBody>
      </p:sp>
      <p:sp>
        <p:nvSpPr>
          <p:cNvPr id="260100" name="Rectangle 4"/>
          <p:cNvSpPr>
            <a:spLocks noGrp="1" noChangeArrowheads="1"/>
          </p:cNvSpPr>
          <p:nvPr>
            <p:ph type="body" idx="1"/>
          </p:nvPr>
        </p:nvSpPr>
        <p:spPr/>
        <p:txBody>
          <a:bodyPr/>
          <a:lstStyle/>
          <a:p>
            <a:r>
              <a:rPr lang="en-GB" sz="2000" u="sng" dirty="0" smtClean="0"/>
              <a:t>Main objective</a:t>
            </a:r>
            <a:endParaRPr lang="en-GB" sz="2000" dirty="0"/>
          </a:p>
          <a:p>
            <a:pPr lvl="1"/>
            <a:r>
              <a:rPr lang="en-GB" sz="1800" dirty="0" smtClean="0"/>
              <a:t>Evaluate the impact of initial spacing on productivity of </a:t>
            </a:r>
            <a:r>
              <a:rPr lang="en-GB" sz="1800" i="1" dirty="0"/>
              <a:t>Eucalyptus </a:t>
            </a:r>
            <a:r>
              <a:rPr lang="en-GB" sz="1800" i="1" dirty="0" err="1"/>
              <a:t>globulus</a:t>
            </a:r>
            <a:endParaRPr lang="en-GB" sz="1800" dirty="0"/>
          </a:p>
          <a:p>
            <a:endParaRPr lang="en-GB" sz="600" u="sng" dirty="0"/>
          </a:p>
          <a:p>
            <a:r>
              <a:rPr lang="en-GB" sz="2000" u="sng" dirty="0" smtClean="0"/>
              <a:t>through</a:t>
            </a:r>
            <a:endParaRPr lang="en-GB" sz="2000" dirty="0"/>
          </a:p>
          <a:p>
            <a:pPr lvl="1"/>
            <a:r>
              <a:rPr lang="en-GB" sz="1800" dirty="0" smtClean="0"/>
              <a:t>The installation of a trial with different </a:t>
            </a:r>
            <a:r>
              <a:rPr lang="en-GB" sz="1800" dirty="0" err="1" smtClean="0"/>
              <a:t>spacings</a:t>
            </a:r>
            <a:endParaRPr lang="en-GB" sz="1800" dirty="0"/>
          </a:p>
          <a:p>
            <a:pPr lvl="1"/>
            <a:r>
              <a:rPr lang="en-GB" sz="1800" dirty="0" smtClean="0"/>
              <a:t>Annual </a:t>
            </a:r>
            <a:r>
              <a:rPr lang="en-GB" sz="1800" dirty="0" err="1" smtClean="0"/>
              <a:t>monitorization</a:t>
            </a:r>
            <a:r>
              <a:rPr lang="en-GB" sz="1800" dirty="0" smtClean="0"/>
              <a:t> of the trial to measure plant growth</a:t>
            </a:r>
            <a:endParaRPr lang="en-GB" sz="18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100">
                                            <p:txEl>
                                              <p:pRg st="0" end="0"/>
                                            </p:txEl>
                                          </p:spTgt>
                                        </p:tgtEl>
                                        <p:attrNameLst>
                                          <p:attrName>style.visibility</p:attrName>
                                        </p:attrNameLst>
                                      </p:cBhvr>
                                      <p:to>
                                        <p:strVal val="visible"/>
                                      </p:to>
                                    </p:set>
                                    <p:animEffect transition="in" filter="wipe(left)">
                                      <p:cBhvr>
                                        <p:cTn id="7" dur="500"/>
                                        <p:tgtEl>
                                          <p:spTgt spid="260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100">
                                            <p:txEl>
                                              <p:pRg st="1" end="1"/>
                                            </p:txEl>
                                          </p:spTgt>
                                        </p:tgtEl>
                                        <p:attrNameLst>
                                          <p:attrName>style.visibility</p:attrName>
                                        </p:attrNameLst>
                                      </p:cBhvr>
                                      <p:to>
                                        <p:strVal val="visible"/>
                                      </p:to>
                                    </p:set>
                                    <p:animEffect transition="in" filter="wipe(left)">
                                      <p:cBhvr>
                                        <p:cTn id="12" dur="500"/>
                                        <p:tgtEl>
                                          <p:spTgt spid="260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100">
                                            <p:txEl>
                                              <p:pRg st="3" end="3"/>
                                            </p:txEl>
                                          </p:spTgt>
                                        </p:tgtEl>
                                        <p:attrNameLst>
                                          <p:attrName>style.visibility</p:attrName>
                                        </p:attrNameLst>
                                      </p:cBhvr>
                                      <p:to>
                                        <p:strVal val="visible"/>
                                      </p:to>
                                    </p:set>
                                    <p:animEffect transition="in" filter="wipe(left)">
                                      <p:cBhvr>
                                        <p:cTn id="17" dur="500"/>
                                        <p:tgtEl>
                                          <p:spTgt spid="26010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0100">
                                            <p:txEl>
                                              <p:pRg st="4" end="4"/>
                                            </p:txEl>
                                          </p:spTgt>
                                        </p:tgtEl>
                                        <p:attrNameLst>
                                          <p:attrName>style.visibility</p:attrName>
                                        </p:attrNameLst>
                                      </p:cBhvr>
                                      <p:to>
                                        <p:strVal val="visible"/>
                                      </p:to>
                                    </p:set>
                                    <p:animEffect transition="in" filter="wipe(left)">
                                      <p:cBhvr>
                                        <p:cTn id="22" dur="500"/>
                                        <p:tgtEl>
                                          <p:spTgt spid="26010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0100">
                                            <p:txEl>
                                              <p:pRg st="5" end="5"/>
                                            </p:txEl>
                                          </p:spTgt>
                                        </p:tgtEl>
                                        <p:attrNameLst>
                                          <p:attrName>style.visibility</p:attrName>
                                        </p:attrNameLst>
                                      </p:cBhvr>
                                      <p:to>
                                        <p:strVal val="visible"/>
                                      </p:to>
                                    </p:set>
                                    <p:animEffect transition="in" filter="wipe(left)">
                                      <p:cBhvr>
                                        <p:cTn id="27" dur="500"/>
                                        <p:tgtEl>
                                          <p:spTgt spid="260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3"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a:t>Ensaio do Alto do Vilão</a:t>
            </a:r>
          </a:p>
        </p:txBody>
      </p:sp>
      <p:sp>
        <p:nvSpPr>
          <p:cNvPr id="261124" name="Rectangle 4"/>
          <p:cNvSpPr>
            <a:spLocks noGrp="1" noChangeArrowheads="1"/>
          </p:cNvSpPr>
          <p:nvPr>
            <p:ph type="body" idx="1"/>
          </p:nvPr>
        </p:nvSpPr>
        <p:spPr/>
        <p:txBody>
          <a:bodyPr/>
          <a:lstStyle/>
          <a:p>
            <a:r>
              <a:rPr lang="en-GB" sz="1800" u="sng" dirty="0" smtClean="0"/>
              <a:t>Localization</a:t>
            </a:r>
            <a:endParaRPr lang="en-GB" sz="1800" dirty="0"/>
          </a:p>
          <a:p>
            <a:pPr lvl="1"/>
            <a:r>
              <a:rPr lang="en-GB" sz="1600" dirty="0" smtClean="0"/>
              <a:t>Near to </a:t>
            </a:r>
            <a:r>
              <a:rPr lang="en-GB" sz="1600" dirty="0" err="1"/>
              <a:t>Óbidos</a:t>
            </a:r>
            <a:r>
              <a:rPr lang="en-GB" sz="1600" dirty="0"/>
              <a:t>, </a:t>
            </a:r>
            <a:r>
              <a:rPr lang="en-GB" sz="1600" dirty="0" smtClean="0"/>
              <a:t>centre of </a:t>
            </a:r>
            <a:r>
              <a:rPr lang="en-GB" sz="1600" dirty="0"/>
              <a:t>Portugal, 10 km </a:t>
            </a:r>
            <a:r>
              <a:rPr lang="en-GB" sz="1600" dirty="0" smtClean="0"/>
              <a:t>from Atlantic Ocean, elevation of 30 m</a:t>
            </a:r>
            <a:endParaRPr lang="en-GB" sz="500" dirty="0"/>
          </a:p>
          <a:p>
            <a:r>
              <a:rPr lang="en-GB" sz="1800" u="sng" dirty="0" smtClean="0"/>
              <a:t>Climate</a:t>
            </a:r>
            <a:endParaRPr lang="en-GB" sz="1800" dirty="0"/>
          </a:p>
          <a:p>
            <a:pPr lvl="1"/>
            <a:r>
              <a:rPr lang="en-GB" sz="1600" dirty="0" smtClean="0"/>
              <a:t>Mean annual temperature: </a:t>
            </a:r>
            <a:r>
              <a:rPr lang="en-GB" sz="1600" dirty="0"/>
              <a:t>15.2 ºC</a:t>
            </a:r>
          </a:p>
          <a:p>
            <a:pPr lvl="1"/>
            <a:r>
              <a:rPr lang="en-GB" sz="1600" dirty="0" smtClean="0"/>
              <a:t>Mean annual precipitation: </a:t>
            </a:r>
            <a:r>
              <a:rPr lang="en-GB" sz="1600" dirty="0"/>
              <a:t>607 mm</a:t>
            </a:r>
          </a:p>
          <a:p>
            <a:pPr lvl="1"/>
            <a:r>
              <a:rPr lang="en-GB" sz="1600" dirty="0" smtClean="0"/>
              <a:t>Frost occurrence: not frequent</a:t>
            </a:r>
            <a:endParaRPr lang="en-GB" sz="1600" dirty="0"/>
          </a:p>
          <a:p>
            <a:pPr lvl="1"/>
            <a:r>
              <a:rPr lang="en-GB" sz="1600" dirty="0" smtClean="0"/>
              <a:t>Dry season: June to September</a:t>
            </a:r>
            <a:endParaRPr lang="en-GB" sz="1600" dirty="0"/>
          </a:p>
          <a:p>
            <a:pPr lvl="1"/>
            <a:r>
              <a:rPr lang="en-GB" sz="1600" dirty="0" smtClean="0"/>
              <a:t>Fog during summer, </a:t>
            </a:r>
            <a:r>
              <a:rPr lang="en-US" sz="1600" dirty="0"/>
              <a:t>attenuating the effect of drought</a:t>
            </a:r>
            <a:endParaRPr lang="en-GB" sz="500" dirty="0"/>
          </a:p>
          <a:p>
            <a:r>
              <a:rPr lang="en-GB" sz="1800" u="sng" dirty="0" smtClean="0"/>
              <a:t>Plantation date</a:t>
            </a:r>
            <a:endParaRPr lang="en-GB" sz="1800" dirty="0"/>
          </a:p>
          <a:p>
            <a:pPr lvl="1"/>
            <a:r>
              <a:rPr lang="en-GB" sz="1600" dirty="0" smtClean="0"/>
              <a:t>March 1975</a:t>
            </a:r>
            <a:endParaRPr lang="en-GB" sz="1600" dirty="0"/>
          </a:p>
          <a:p>
            <a:pPr lvl="1"/>
            <a:endParaRPr lang="en-GB" sz="1600" dirty="0"/>
          </a:p>
          <a:p>
            <a:pPr lvl="1"/>
            <a:endParaRPr lang="en-GB" sz="500" dirty="0"/>
          </a:p>
          <a:p>
            <a:endParaRPr lang="en-GB" sz="500" dirty="0"/>
          </a:p>
          <a:p>
            <a:endParaRPr lang="en-GB" sz="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1124">
                                            <p:txEl>
                                              <p:pRg st="0" end="0"/>
                                            </p:txEl>
                                          </p:spTgt>
                                        </p:tgtEl>
                                        <p:attrNameLst>
                                          <p:attrName>style.visibility</p:attrName>
                                        </p:attrNameLst>
                                      </p:cBhvr>
                                      <p:to>
                                        <p:strVal val="visible"/>
                                      </p:to>
                                    </p:set>
                                    <p:animEffect transition="in" filter="wipe(left)">
                                      <p:cBhvr>
                                        <p:cTn id="7" dur="500"/>
                                        <p:tgtEl>
                                          <p:spTgt spid="26112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1124">
                                            <p:txEl>
                                              <p:pRg st="1" end="1"/>
                                            </p:txEl>
                                          </p:spTgt>
                                        </p:tgtEl>
                                        <p:attrNameLst>
                                          <p:attrName>style.visibility</p:attrName>
                                        </p:attrNameLst>
                                      </p:cBhvr>
                                      <p:to>
                                        <p:strVal val="visible"/>
                                      </p:to>
                                    </p:set>
                                    <p:animEffect transition="in" filter="wipe(left)">
                                      <p:cBhvr>
                                        <p:cTn id="10" dur="500"/>
                                        <p:tgtEl>
                                          <p:spTgt spid="26112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1124">
                                            <p:txEl>
                                              <p:pRg st="2" end="2"/>
                                            </p:txEl>
                                          </p:spTgt>
                                        </p:tgtEl>
                                        <p:attrNameLst>
                                          <p:attrName>style.visibility</p:attrName>
                                        </p:attrNameLst>
                                      </p:cBhvr>
                                      <p:to>
                                        <p:strVal val="visible"/>
                                      </p:to>
                                    </p:set>
                                    <p:animEffect transition="in" filter="wipe(left)">
                                      <p:cBhvr>
                                        <p:cTn id="15" dur="500"/>
                                        <p:tgtEl>
                                          <p:spTgt spid="26112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1124">
                                            <p:txEl>
                                              <p:pRg st="3" end="3"/>
                                            </p:txEl>
                                          </p:spTgt>
                                        </p:tgtEl>
                                        <p:attrNameLst>
                                          <p:attrName>style.visibility</p:attrName>
                                        </p:attrNameLst>
                                      </p:cBhvr>
                                      <p:to>
                                        <p:strVal val="visible"/>
                                      </p:to>
                                    </p:set>
                                    <p:animEffect transition="in" filter="wipe(left)">
                                      <p:cBhvr>
                                        <p:cTn id="18" dur="500"/>
                                        <p:tgtEl>
                                          <p:spTgt spid="26112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61124">
                                            <p:txEl>
                                              <p:pRg st="4" end="4"/>
                                            </p:txEl>
                                          </p:spTgt>
                                        </p:tgtEl>
                                        <p:attrNameLst>
                                          <p:attrName>style.visibility</p:attrName>
                                        </p:attrNameLst>
                                      </p:cBhvr>
                                      <p:to>
                                        <p:strVal val="visible"/>
                                      </p:to>
                                    </p:set>
                                    <p:animEffect transition="in" filter="wipe(left)">
                                      <p:cBhvr>
                                        <p:cTn id="21" dur="500"/>
                                        <p:tgtEl>
                                          <p:spTgt spid="26112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1124">
                                            <p:txEl>
                                              <p:pRg st="5" end="5"/>
                                            </p:txEl>
                                          </p:spTgt>
                                        </p:tgtEl>
                                        <p:attrNameLst>
                                          <p:attrName>style.visibility</p:attrName>
                                        </p:attrNameLst>
                                      </p:cBhvr>
                                      <p:to>
                                        <p:strVal val="visible"/>
                                      </p:to>
                                    </p:set>
                                    <p:animEffect transition="in" filter="wipe(left)">
                                      <p:cBhvr>
                                        <p:cTn id="24" dur="500"/>
                                        <p:tgtEl>
                                          <p:spTgt spid="261124">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61124">
                                            <p:txEl>
                                              <p:pRg st="6" end="6"/>
                                            </p:txEl>
                                          </p:spTgt>
                                        </p:tgtEl>
                                        <p:attrNameLst>
                                          <p:attrName>style.visibility</p:attrName>
                                        </p:attrNameLst>
                                      </p:cBhvr>
                                      <p:to>
                                        <p:strVal val="visible"/>
                                      </p:to>
                                    </p:set>
                                    <p:animEffect transition="in" filter="wipe(left)">
                                      <p:cBhvr>
                                        <p:cTn id="27" dur="500"/>
                                        <p:tgtEl>
                                          <p:spTgt spid="261124">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1124">
                                            <p:txEl>
                                              <p:pRg st="7" end="7"/>
                                            </p:txEl>
                                          </p:spTgt>
                                        </p:tgtEl>
                                        <p:attrNameLst>
                                          <p:attrName>style.visibility</p:attrName>
                                        </p:attrNameLst>
                                      </p:cBhvr>
                                      <p:to>
                                        <p:strVal val="visible"/>
                                      </p:to>
                                    </p:set>
                                    <p:animEffect transition="in" filter="wipe(left)">
                                      <p:cBhvr>
                                        <p:cTn id="30" dur="500"/>
                                        <p:tgtEl>
                                          <p:spTgt spid="261124">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1124">
                                            <p:txEl>
                                              <p:pRg st="8" end="8"/>
                                            </p:txEl>
                                          </p:spTgt>
                                        </p:tgtEl>
                                        <p:attrNameLst>
                                          <p:attrName>style.visibility</p:attrName>
                                        </p:attrNameLst>
                                      </p:cBhvr>
                                      <p:to>
                                        <p:strVal val="visible"/>
                                      </p:to>
                                    </p:set>
                                    <p:animEffect transition="in" filter="wipe(left)">
                                      <p:cBhvr>
                                        <p:cTn id="35" dur="500"/>
                                        <p:tgtEl>
                                          <p:spTgt spid="261124">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1124">
                                            <p:txEl>
                                              <p:pRg st="9" end="9"/>
                                            </p:txEl>
                                          </p:spTgt>
                                        </p:tgtEl>
                                        <p:attrNameLst>
                                          <p:attrName>style.visibility</p:attrName>
                                        </p:attrNameLst>
                                      </p:cBhvr>
                                      <p:to>
                                        <p:strVal val="visible"/>
                                      </p:to>
                                    </p:set>
                                    <p:animEffect transition="in" filter="wipe(left)">
                                      <p:cBhvr>
                                        <p:cTn id="38" dur="500"/>
                                        <p:tgtEl>
                                          <p:spTgt spid="26112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pt-PT" dirty="0"/>
          </a:p>
        </p:txBody>
      </p:sp>
      <p:sp>
        <p:nvSpPr>
          <p:cNvPr id="3" name="Title 1"/>
          <p:cNvSpPr txBox="1">
            <a:spLocks/>
          </p:cNvSpPr>
          <p:nvPr/>
        </p:nvSpPr>
        <p:spPr bwMode="auto">
          <a:xfrm>
            <a:off x="381000" y="1538343"/>
            <a:ext cx="8458200" cy="50087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Trebuchet MS" pitchFamily="34" charset="0"/>
                <a:ea typeface="+mj-ea"/>
                <a:cs typeface="+mj-cs"/>
              </a:defRPr>
            </a:lvl1pPr>
            <a:lvl2pPr algn="ctr" rtl="0" eaLnBrk="0" fontAlgn="base" hangingPunct="0">
              <a:spcBef>
                <a:spcPct val="0"/>
              </a:spcBef>
              <a:spcAft>
                <a:spcPct val="0"/>
              </a:spcAft>
              <a:defRPr sz="3200" b="1">
                <a:solidFill>
                  <a:schemeClr val="tx2"/>
                </a:solidFill>
                <a:latin typeface="Tahoma" pitchFamily="34" charset="0"/>
              </a:defRPr>
            </a:lvl2pPr>
            <a:lvl3pPr algn="ctr" rtl="0" eaLnBrk="0" fontAlgn="base" hangingPunct="0">
              <a:spcBef>
                <a:spcPct val="0"/>
              </a:spcBef>
              <a:spcAft>
                <a:spcPct val="0"/>
              </a:spcAft>
              <a:defRPr sz="3200" b="1">
                <a:solidFill>
                  <a:schemeClr val="tx2"/>
                </a:solidFill>
                <a:latin typeface="Tahoma" pitchFamily="34" charset="0"/>
              </a:defRPr>
            </a:lvl3pPr>
            <a:lvl4pPr algn="ctr" rtl="0" eaLnBrk="0" fontAlgn="base" hangingPunct="0">
              <a:spcBef>
                <a:spcPct val="0"/>
              </a:spcBef>
              <a:spcAft>
                <a:spcPct val="0"/>
              </a:spcAft>
              <a:defRPr sz="3200" b="1">
                <a:solidFill>
                  <a:schemeClr val="tx2"/>
                </a:solidFill>
                <a:latin typeface="Tahoma" pitchFamily="34" charset="0"/>
              </a:defRPr>
            </a:lvl4pPr>
            <a:lvl5pPr algn="ctr" rtl="0" eaLnBrk="0" fontAlgn="base" hangingPunct="0">
              <a:spcBef>
                <a:spcPct val="0"/>
              </a:spcBef>
              <a:spcAft>
                <a:spcPct val="0"/>
              </a:spcAft>
              <a:defRPr sz="3200" b="1">
                <a:solidFill>
                  <a:schemeClr val="tx2"/>
                </a:solidFill>
                <a:latin typeface="Tahoma" pitchFamily="34" charset="0"/>
              </a:defRPr>
            </a:lvl5pPr>
            <a:lvl6pPr marL="457200" algn="ctr" rtl="0" eaLnBrk="0" fontAlgn="base" hangingPunct="0">
              <a:spcBef>
                <a:spcPct val="0"/>
              </a:spcBef>
              <a:spcAft>
                <a:spcPct val="0"/>
              </a:spcAft>
              <a:defRPr sz="3200" b="1">
                <a:solidFill>
                  <a:schemeClr val="tx2"/>
                </a:solidFill>
                <a:latin typeface="Tahoma" pitchFamily="34" charset="0"/>
              </a:defRPr>
            </a:lvl6pPr>
            <a:lvl7pPr marL="914400" algn="ctr" rtl="0" eaLnBrk="0" fontAlgn="base" hangingPunct="0">
              <a:spcBef>
                <a:spcPct val="0"/>
              </a:spcBef>
              <a:spcAft>
                <a:spcPct val="0"/>
              </a:spcAft>
              <a:defRPr sz="3200" b="1">
                <a:solidFill>
                  <a:schemeClr val="tx2"/>
                </a:solidFill>
                <a:latin typeface="Tahoma" pitchFamily="34" charset="0"/>
              </a:defRPr>
            </a:lvl7pPr>
            <a:lvl8pPr marL="1371600" algn="ctr" rtl="0" eaLnBrk="0" fontAlgn="base" hangingPunct="0">
              <a:spcBef>
                <a:spcPct val="0"/>
              </a:spcBef>
              <a:spcAft>
                <a:spcPct val="0"/>
              </a:spcAft>
              <a:defRPr sz="3200" b="1">
                <a:solidFill>
                  <a:schemeClr val="tx2"/>
                </a:solidFill>
                <a:latin typeface="Tahoma" pitchFamily="34" charset="0"/>
              </a:defRPr>
            </a:lvl8pPr>
            <a:lvl9pPr marL="1828800" algn="ctr" rtl="0" eaLnBrk="0" fontAlgn="base" hangingPunct="0">
              <a:spcBef>
                <a:spcPct val="0"/>
              </a:spcBef>
              <a:spcAft>
                <a:spcPct val="0"/>
              </a:spcAft>
              <a:defRPr sz="3200" b="1">
                <a:solidFill>
                  <a:schemeClr val="tx2"/>
                </a:solidFill>
                <a:latin typeface="Tahoma" pitchFamily="34" charset="0"/>
              </a:defRPr>
            </a:lvl9pPr>
          </a:lstStyle>
          <a:p>
            <a:pPr marL="342900" indent="-342900" algn="l">
              <a:buFont typeface="Wingdings" panose="05000000000000000000" pitchFamily="2" charset="2"/>
              <a:buChar char="§"/>
            </a:pPr>
            <a:r>
              <a:rPr lang="en-US" sz="2400" kern="0" dirty="0" smtClean="0">
                <a:latin typeface="Arial" panose="020B0604020202020204" pitchFamily="34" charset="0"/>
                <a:cs typeface="Arial" panose="020B0604020202020204" pitchFamily="34" charset="0"/>
              </a:rPr>
              <a:t>Potential and Actual productivity of a site</a:t>
            </a:r>
          </a:p>
          <a:p>
            <a:pPr marL="342900" indent="-342900" algn="l">
              <a:buFont typeface="Wingdings" panose="05000000000000000000" pitchFamily="2" charset="2"/>
              <a:buChar char="§"/>
            </a:pPr>
            <a:r>
              <a:rPr lang="en-US" sz="2400" kern="0" dirty="0" smtClean="0">
                <a:latin typeface="Arial" panose="020B0604020202020204" pitchFamily="34" charset="0"/>
                <a:cs typeface="Arial" panose="020B0604020202020204" pitchFamily="34" charset="0"/>
              </a:rPr>
              <a:t>Limiting factors – altering productivity</a:t>
            </a:r>
          </a:p>
          <a:p>
            <a:pPr marL="800100" lvl="1" indent="-342900" algn="l">
              <a:buFont typeface="Wingdings" panose="05000000000000000000" pitchFamily="2" charset="2"/>
              <a:buChar char="§"/>
            </a:pPr>
            <a:r>
              <a:rPr lang="en-US" sz="2400" b="0" kern="0" dirty="0" smtClean="0">
                <a:latin typeface="Arial" panose="020B0604020202020204" pitchFamily="34" charset="0"/>
                <a:cs typeface="Arial" panose="020B0604020202020204" pitchFamily="34" charset="0"/>
              </a:rPr>
              <a:t>Climate</a:t>
            </a:r>
          </a:p>
          <a:p>
            <a:pPr marL="800100" lvl="1" indent="-342900" algn="l">
              <a:buFont typeface="Wingdings" panose="05000000000000000000" pitchFamily="2" charset="2"/>
              <a:buChar char="§"/>
            </a:pPr>
            <a:r>
              <a:rPr lang="en-US" sz="2400" b="0" kern="0" dirty="0" smtClean="0">
                <a:latin typeface="Arial" panose="020B0604020202020204" pitchFamily="34" charset="0"/>
                <a:cs typeface="Arial" panose="020B0604020202020204" pitchFamily="34" charset="0"/>
              </a:rPr>
              <a:t>Soil</a:t>
            </a:r>
          </a:p>
          <a:p>
            <a:pPr marL="342900" indent="-342900" algn="l">
              <a:buFont typeface="Wingdings" panose="05000000000000000000" pitchFamily="2" charset="2"/>
              <a:buChar char="§"/>
            </a:pPr>
            <a:r>
              <a:rPr lang="en-US" sz="2400" kern="0" dirty="0" smtClean="0">
                <a:latin typeface="Arial" panose="020B0604020202020204" pitchFamily="34" charset="0"/>
                <a:cs typeface="Arial" panose="020B0604020202020204" pitchFamily="34" charset="0"/>
              </a:rPr>
              <a:t>Management of forest productivity – examples</a:t>
            </a:r>
          </a:p>
          <a:p>
            <a:pPr marL="800100" lvl="1" indent="-342900" algn="l">
              <a:buFont typeface="Wingdings" panose="05000000000000000000" pitchFamily="2" charset="2"/>
              <a:buChar char="§"/>
            </a:pPr>
            <a:r>
              <a:rPr lang="en-US" sz="2400" b="0" kern="0" dirty="0" smtClean="0">
                <a:latin typeface="Arial" panose="020B0604020202020204" pitchFamily="34" charset="0"/>
                <a:cs typeface="Arial" panose="020B0604020202020204" pitchFamily="34" charset="0"/>
              </a:rPr>
              <a:t>Alto do </a:t>
            </a:r>
            <a:r>
              <a:rPr lang="en-US" sz="2400" b="0" kern="0" dirty="0" err="1" smtClean="0">
                <a:latin typeface="Arial" panose="020B0604020202020204" pitchFamily="34" charset="0"/>
                <a:cs typeface="Arial" panose="020B0604020202020204" pitchFamily="34" charset="0"/>
              </a:rPr>
              <a:t>Vilão</a:t>
            </a:r>
            <a:r>
              <a:rPr lang="en-US" sz="2400" b="0" kern="0" dirty="0" smtClean="0">
                <a:latin typeface="Arial" panose="020B0604020202020204" pitchFamily="34" charset="0"/>
                <a:cs typeface="Arial" panose="020B0604020202020204" pitchFamily="34" charset="0"/>
              </a:rPr>
              <a:t> Trial – spacing</a:t>
            </a:r>
          </a:p>
          <a:p>
            <a:pPr marL="800100" lvl="1" indent="-342900" algn="l">
              <a:buFont typeface="Wingdings" panose="05000000000000000000" pitchFamily="2" charset="2"/>
              <a:buChar char="§"/>
            </a:pPr>
            <a:r>
              <a:rPr lang="en-US" sz="2400" b="0" kern="0" dirty="0" smtClean="0">
                <a:latin typeface="Arial" panose="020B0604020202020204" pitchFamily="34" charset="0"/>
                <a:cs typeface="Arial" panose="020B0604020202020204" pitchFamily="34" charset="0"/>
              </a:rPr>
              <a:t>Optimization Trial – fertilization and irrigation</a:t>
            </a:r>
          </a:p>
          <a:p>
            <a:pPr marL="800100" lvl="1" indent="-342900" algn="l">
              <a:buFont typeface="Wingdings" panose="05000000000000000000" pitchFamily="2" charset="2"/>
              <a:buChar char="§"/>
            </a:pPr>
            <a:r>
              <a:rPr lang="en-US" sz="2400" b="0" kern="0" dirty="0" err="1" smtClean="0">
                <a:latin typeface="Arial" panose="020B0604020202020204" pitchFamily="34" charset="0"/>
                <a:cs typeface="Arial" panose="020B0604020202020204" pitchFamily="34" charset="0"/>
              </a:rPr>
              <a:t>Agolada</a:t>
            </a:r>
            <a:r>
              <a:rPr lang="en-US" sz="2400" b="0" kern="0" dirty="0" smtClean="0">
                <a:latin typeface="Arial" panose="020B0604020202020204" pitchFamily="34" charset="0"/>
                <a:cs typeface="Arial" panose="020B0604020202020204" pitchFamily="34" charset="0"/>
              </a:rPr>
              <a:t> Trial – spacing and genetic </a:t>
            </a:r>
            <a:r>
              <a:rPr lang="en-US" sz="2400" b="0" kern="0" dirty="0" smtClean="0">
                <a:latin typeface="Arial" panose="020B0604020202020204" pitchFamily="34" charset="0"/>
                <a:cs typeface="Arial" panose="020B0604020202020204" pitchFamily="34" charset="0"/>
              </a:rPr>
              <a:t>material</a:t>
            </a:r>
          </a:p>
          <a:p>
            <a:pPr marL="800100" lvl="1" indent="-342900" algn="l">
              <a:buFont typeface="Wingdings" panose="05000000000000000000" pitchFamily="2" charset="2"/>
              <a:buChar char="§"/>
            </a:pPr>
            <a:endParaRPr lang="en-US" sz="2400" b="0" kern="0" dirty="0">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endParaRPr lang="en-US" sz="2400" b="0" kern="0" dirty="0" smtClean="0">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endParaRPr lang="pt-PT" sz="24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011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147"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smtClean="0"/>
              <a:t>Alto </a:t>
            </a:r>
            <a:r>
              <a:rPr lang="en-GB" dirty="0"/>
              <a:t>do </a:t>
            </a:r>
            <a:r>
              <a:rPr lang="en-GB" dirty="0" err="1" smtClean="0"/>
              <a:t>Vilão</a:t>
            </a:r>
            <a:r>
              <a:rPr lang="en-GB" dirty="0" smtClean="0"/>
              <a:t> trial</a:t>
            </a:r>
            <a:endParaRPr lang="en-GB" dirty="0"/>
          </a:p>
        </p:txBody>
      </p:sp>
      <p:sp>
        <p:nvSpPr>
          <p:cNvPr id="262148" name="Rectangle 4"/>
          <p:cNvSpPr>
            <a:spLocks noGrp="1" noChangeArrowheads="1"/>
          </p:cNvSpPr>
          <p:nvPr>
            <p:ph type="body" idx="1"/>
          </p:nvPr>
        </p:nvSpPr>
        <p:spPr>
          <a:xfrm>
            <a:off x="609599" y="1676400"/>
            <a:ext cx="5430393" cy="4876800"/>
          </a:xfrm>
        </p:spPr>
        <p:txBody>
          <a:bodyPr/>
          <a:lstStyle/>
          <a:p>
            <a:r>
              <a:rPr lang="en-GB" sz="2000" u="sng" dirty="0" smtClean="0"/>
              <a:t>Genetic material</a:t>
            </a:r>
            <a:endParaRPr lang="en-GB" sz="2000" u="sng" dirty="0"/>
          </a:p>
          <a:p>
            <a:pPr lvl="1"/>
            <a:r>
              <a:rPr lang="en-GB" sz="1800" dirty="0" smtClean="0"/>
              <a:t>Seedlings</a:t>
            </a:r>
            <a:endParaRPr lang="en-GB" sz="700" u="sng" dirty="0"/>
          </a:p>
          <a:p>
            <a:r>
              <a:rPr lang="en-GB" sz="2000" u="sng" dirty="0" smtClean="0"/>
              <a:t>Fertilization at planting</a:t>
            </a:r>
            <a:endParaRPr lang="en-GB" sz="2000" dirty="0"/>
          </a:p>
          <a:p>
            <a:pPr lvl="1"/>
            <a:r>
              <a:rPr lang="en-GB" sz="1800" dirty="0" smtClean="0"/>
              <a:t>Commercial fertilizer</a:t>
            </a:r>
            <a:endParaRPr lang="en-GB" sz="600" dirty="0"/>
          </a:p>
          <a:p>
            <a:r>
              <a:rPr lang="en-GB" sz="2000" u="sng" dirty="0" smtClean="0"/>
              <a:t>Productivity</a:t>
            </a:r>
            <a:endParaRPr lang="en-GB" sz="2000" dirty="0"/>
          </a:p>
          <a:p>
            <a:pPr lvl="1"/>
            <a:r>
              <a:rPr lang="en-GB" sz="1800" dirty="0" smtClean="0"/>
              <a:t>According to the climate classification of Portugal of Ribeiro and Tomé (2000</a:t>
            </a:r>
            <a:r>
              <a:rPr lang="en-GB" sz="1800" dirty="0"/>
              <a:t>) </a:t>
            </a:r>
            <a:r>
              <a:rPr lang="en-GB" sz="1800" dirty="0" smtClean="0"/>
              <a:t>it belongs to the “Centro </a:t>
            </a:r>
            <a:r>
              <a:rPr lang="en-GB" sz="1800" dirty="0" err="1" smtClean="0"/>
              <a:t>Litoral</a:t>
            </a:r>
            <a:r>
              <a:rPr lang="en-GB" sz="1800" dirty="0" smtClean="0"/>
              <a:t>” (CL) region</a:t>
            </a:r>
            <a:endParaRPr lang="en-GB" sz="1800" dirty="0"/>
          </a:p>
          <a:p>
            <a:pPr lvl="1"/>
            <a:r>
              <a:rPr lang="en-GB" sz="1800" dirty="0" smtClean="0"/>
              <a:t>Site index (base age 10) is between 21 and </a:t>
            </a:r>
            <a:r>
              <a:rPr lang="en-GB" sz="1800" dirty="0"/>
              <a:t>24, </a:t>
            </a:r>
            <a:r>
              <a:rPr lang="en-GB" sz="1800" dirty="0" smtClean="0"/>
              <a:t>close to the </a:t>
            </a:r>
            <a:r>
              <a:rPr lang="en-GB" sz="1800" dirty="0"/>
              <a:t>99% </a:t>
            </a:r>
            <a:r>
              <a:rPr lang="en-GB" sz="1800" dirty="0" smtClean="0"/>
              <a:t>percentile for the region</a:t>
            </a:r>
            <a:endParaRPr lang="en-GB" sz="1800" dirty="0"/>
          </a:p>
          <a:p>
            <a:endParaRPr lang="en-GB" sz="2000" dirty="0"/>
          </a:p>
          <a:p>
            <a:endParaRPr lang="en-GB" sz="600" dirty="0"/>
          </a:p>
          <a:p>
            <a:endParaRPr lang="en-GB" sz="500" dirty="0"/>
          </a:p>
        </p:txBody>
      </p:sp>
      <p:pic>
        <p:nvPicPr>
          <p:cNvPr id="20" name="Picture 24" descr="D:\Slides\GLOBULUS\reg(6+2)_cl.bmp"/>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9756" t="13416" r="33554" b="37331"/>
          <a:stretch/>
        </p:blipFill>
        <p:spPr bwMode="auto">
          <a:xfrm>
            <a:off x="6268591" y="1676400"/>
            <a:ext cx="2253615" cy="427990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bwMode="auto">
          <a:xfrm>
            <a:off x="6514967" y="2402948"/>
            <a:ext cx="1052226" cy="2126615"/>
          </a:xfrm>
          <a:custGeom>
            <a:avLst/>
            <a:gdLst>
              <a:gd name="connsiteX0" fmla="*/ 140476 w 1052226"/>
              <a:gd name="connsiteY0" fmla="*/ 2115037 h 2126615"/>
              <a:gd name="connsiteX1" fmla="*/ 5438 w 1052226"/>
              <a:gd name="connsiteY1" fmla="*/ 2118895 h 2126615"/>
              <a:gd name="connsiteX2" fmla="*/ 28587 w 1052226"/>
              <a:gd name="connsiteY2" fmla="*/ 2030156 h 2126615"/>
              <a:gd name="connsiteX3" fmla="*/ 47879 w 1052226"/>
              <a:gd name="connsiteY3" fmla="*/ 1991574 h 2126615"/>
              <a:gd name="connsiteX4" fmla="*/ 36304 w 1052226"/>
              <a:gd name="connsiteY4" fmla="*/ 1925984 h 2126615"/>
              <a:gd name="connsiteX5" fmla="*/ 59453 w 1052226"/>
              <a:gd name="connsiteY5" fmla="*/ 1868110 h 2126615"/>
              <a:gd name="connsiteX6" fmla="*/ 105752 w 1052226"/>
              <a:gd name="connsiteY6" fmla="*/ 1725356 h 2126615"/>
              <a:gd name="connsiteX7" fmla="*/ 71028 w 1052226"/>
              <a:gd name="connsiteY7" fmla="*/ 1640475 h 2126615"/>
              <a:gd name="connsiteX8" fmla="*/ 140476 w 1052226"/>
              <a:gd name="connsiteY8" fmla="*/ 1621184 h 2126615"/>
              <a:gd name="connsiteX9" fmla="*/ 198349 w 1052226"/>
              <a:gd name="connsiteY9" fmla="*/ 1567168 h 2126615"/>
              <a:gd name="connsiteX10" fmla="*/ 240790 w 1052226"/>
              <a:gd name="connsiteY10" fmla="*/ 1505437 h 2126615"/>
              <a:gd name="connsiteX11" fmla="*/ 275514 w 1052226"/>
              <a:gd name="connsiteY11" fmla="*/ 1420556 h 2126615"/>
              <a:gd name="connsiteX12" fmla="*/ 317955 w 1052226"/>
              <a:gd name="connsiteY12" fmla="*/ 1285518 h 2126615"/>
              <a:gd name="connsiteX13" fmla="*/ 375828 w 1052226"/>
              <a:gd name="connsiteY13" fmla="*/ 1131189 h 2126615"/>
              <a:gd name="connsiteX14" fmla="*/ 402836 w 1052226"/>
              <a:gd name="connsiteY14" fmla="*/ 1061741 h 2126615"/>
              <a:gd name="connsiteX15" fmla="*/ 379686 w 1052226"/>
              <a:gd name="connsiteY15" fmla="*/ 1007725 h 2126615"/>
              <a:gd name="connsiteX16" fmla="*/ 402836 w 1052226"/>
              <a:gd name="connsiteY16" fmla="*/ 891979 h 2126615"/>
              <a:gd name="connsiteX17" fmla="*/ 534015 w 1052226"/>
              <a:gd name="connsiteY17" fmla="*/ 378834 h 2126615"/>
              <a:gd name="connsiteX18" fmla="*/ 522441 w 1052226"/>
              <a:gd name="connsiteY18" fmla="*/ 259229 h 2126615"/>
              <a:gd name="connsiteX19" fmla="*/ 445276 w 1052226"/>
              <a:gd name="connsiteY19" fmla="*/ 20019 h 2126615"/>
              <a:gd name="connsiteX20" fmla="*/ 464567 w 1052226"/>
              <a:gd name="connsiteY20" fmla="*/ 12303 h 2126615"/>
              <a:gd name="connsiteX21" fmla="*/ 499291 w 1052226"/>
              <a:gd name="connsiteY21" fmla="*/ 8444 h 2126615"/>
              <a:gd name="connsiteX22" fmla="*/ 530157 w 1052226"/>
              <a:gd name="connsiteY22" fmla="*/ 39310 h 2126615"/>
              <a:gd name="connsiteX23" fmla="*/ 557165 w 1052226"/>
              <a:gd name="connsiteY23" fmla="*/ 62460 h 2126615"/>
              <a:gd name="connsiteX24" fmla="*/ 561023 w 1052226"/>
              <a:gd name="connsiteY24" fmla="*/ 120333 h 2126615"/>
              <a:gd name="connsiteX25" fmla="*/ 561023 w 1052226"/>
              <a:gd name="connsiteY25" fmla="*/ 147341 h 2126615"/>
              <a:gd name="connsiteX26" fmla="*/ 588030 w 1052226"/>
              <a:gd name="connsiteY26" fmla="*/ 151199 h 2126615"/>
              <a:gd name="connsiteX27" fmla="*/ 630471 w 1052226"/>
              <a:gd name="connsiteY27" fmla="*/ 174348 h 2126615"/>
              <a:gd name="connsiteX28" fmla="*/ 653620 w 1052226"/>
              <a:gd name="connsiteY28" fmla="*/ 174348 h 2126615"/>
              <a:gd name="connsiteX29" fmla="*/ 680628 w 1052226"/>
              <a:gd name="connsiteY29" fmla="*/ 174348 h 2126615"/>
              <a:gd name="connsiteX30" fmla="*/ 696061 w 1052226"/>
              <a:gd name="connsiteY30" fmla="*/ 170490 h 2126615"/>
              <a:gd name="connsiteX31" fmla="*/ 730785 w 1052226"/>
              <a:gd name="connsiteY31" fmla="*/ 174348 h 2126615"/>
              <a:gd name="connsiteX32" fmla="*/ 761651 w 1052226"/>
              <a:gd name="connsiteY32" fmla="*/ 174348 h 2126615"/>
              <a:gd name="connsiteX33" fmla="*/ 780942 w 1052226"/>
              <a:gd name="connsiteY33" fmla="*/ 174348 h 2126615"/>
              <a:gd name="connsiteX34" fmla="*/ 831099 w 1052226"/>
              <a:gd name="connsiteY34" fmla="*/ 178206 h 2126615"/>
              <a:gd name="connsiteX35" fmla="*/ 850390 w 1052226"/>
              <a:gd name="connsiteY35" fmla="*/ 185923 h 2126615"/>
              <a:gd name="connsiteX36" fmla="*/ 888972 w 1052226"/>
              <a:gd name="connsiteY36" fmla="*/ 224505 h 2126615"/>
              <a:gd name="connsiteX37" fmla="*/ 865823 w 1052226"/>
              <a:gd name="connsiteY37" fmla="*/ 270804 h 2126615"/>
              <a:gd name="connsiteX38" fmla="*/ 777084 w 1052226"/>
              <a:gd name="connsiteY38" fmla="*/ 317103 h 2126615"/>
              <a:gd name="connsiteX39" fmla="*/ 769367 w 1052226"/>
              <a:gd name="connsiteY39" fmla="*/ 374976 h 2126615"/>
              <a:gd name="connsiteX40" fmla="*/ 688344 w 1052226"/>
              <a:gd name="connsiteY40" fmla="*/ 374976 h 2126615"/>
              <a:gd name="connsiteX41" fmla="*/ 665195 w 1052226"/>
              <a:gd name="connsiteY41" fmla="*/ 417417 h 2126615"/>
              <a:gd name="connsiteX42" fmla="*/ 699919 w 1052226"/>
              <a:gd name="connsiteY42" fmla="*/ 448282 h 2126615"/>
              <a:gd name="connsiteX43" fmla="*/ 661337 w 1052226"/>
              <a:gd name="connsiteY43" fmla="*/ 510014 h 2126615"/>
              <a:gd name="connsiteX44" fmla="*/ 765509 w 1052226"/>
              <a:gd name="connsiteY44" fmla="*/ 537022 h 2126615"/>
              <a:gd name="connsiteX45" fmla="*/ 730785 w 1052226"/>
              <a:gd name="connsiteY45" fmla="*/ 575604 h 2126615"/>
              <a:gd name="connsiteX46" fmla="*/ 753934 w 1052226"/>
              <a:gd name="connsiteY46" fmla="*/ 641194 h 2126615"/>
              <a:gd name="connsiteX47" fmla="*/ 777084 w 1052226"/>
              <a:gd name="connsiteY47" fmla="*/ 672060 h 2126615"/>
              <a:gd name="connsiteX48" fmla="*/ 750076 w 1052226"/>
              <a:gd name="connsiteY48" fmla="*/ 679776 h 2126615"/>
              <a:gd name="connsiteX49" fmla="*/ 761651 w 1052226"/>
              <a:gd name="connsiteY49" fmla="*/ 737649 h 2126615"/>
              <a:gd name="connsiteX50" fmla="*/ 723068 w 1052226"/>
              <a:gd name="connsiteY50" fmla="*/ 780090 h 2126615"/>
              <a:gd name="connsiteX51" fmla="*/ 715352 w 1052226"/>
              <a:gd name="connsiteY51" fmla="*/ 834105 h 2126615"/>
              <a:gd name="connsiteX52" fmla="*/ 723068 w 1052226"/>
              <a:gd name="connsiteY52" fmla="*/ 861113 h 2126615"/>
              <a:gd name="connsiteX53" fmla="*/ 723068 w 1052226"/>
              <a:gd name="connsiteY53" fmla="*/ 861113 h 2126615"/>
              <a:gd name="connsiteX54" fmla="*/ 780942 w 1052226"/>
              <a:gd name="connsiteY54" fmla="*/ 891979 h 2126615"/>
              <a:gd name="connsiteX55" fmla="*/ 842674 w 1052226"/>
              <a:gd name="connsiteY55" fmla="*/ 834105 h 2126615"/>
              <a:gd name="connsiteX56" fmla="*/ 861965 w 1052226"/>
              <a:gd name="connsiteY56" fmla="*/ 787806 h 2126615"/>
              <a:gd name="connsiteX57" fmla="*/ 912122 w 1052226"/>
              <a:gd name="connsiteY57" fmla="*/ 776232 h 2126615"/>
              <a:gd name="connsiteX58" fmla="*/ 954562 w 1052226"/>
              <a:gd name="connsiteY58" fmla="*/ 749224 h 2126615"/>
              <a:gd name="connsiteX59" fmla="*/ 958420 w 1052226"/>
              <a:gd name="connsiteY59" fmla="*/ 795523 h 2126615"/>
              <a:gd name="connsiteX60" fmla="*/ 969995 w 1052226"/>
              <a:gd name="connsiteY60" fmla="*/ 849538 h 2126615"/>
              <a:gd name="connsiteX61" fmla="*/ 942987 w 1052226"/>
              <a:gd name="connsiteY61" fmla="*/ 907411 h 2126615"/>
              <a:gd name="connsiteX62" fmla="*/ 892830 w 1052226"/>
              <a:gd name="connsiteY62" fmla="*/ 938277 h 2126615"/>
              <a:gd name="connsiteX63" fmla="*/ 850390 w 1052226"/>
              <a:gd name="connsiteY63" fmla="*/ 915128 h 2126615"/>
              <a:gd name="connsiteX64" fmla="*/ 823382 w 1052226"/>
              <a:gd name="connsiteY64" fmla="*/ 969143 h 2126615"/>
              <a:gd name="connsiteX65" fmla="*/ 811808 w 1052226"/>
              <a:gd name="connsiteY65" fmla="*/ 1011584 h 2126615"/>
              <a:gd name="connsiteX66" fmla="*/ 761651 w 1052226"/>
              <a:gd name="connsiteY66" fmla="*/ 1000009 h 2126615"/>
              <a:gd name="connsiteX67" fmla="*/ 734643 w 1052226"/>
              <a:gd name="connsiteY67" fmla="*/ 992293 h 2126615"/>
              <a:gd name="connsiteX68" fmla="*/ 707636 w 1052226"/>
              <a:gd name="connsiteY68" fmla="*/ 996151 h 2126615"/>
              <a:gd name="connsiteX69" fmla="*/ 703777 w 1052226"/>
              <a:gd name="connsiteY69" fmla="*/ 1027017 h 2126615"/>
              <a:gd name="connsiteX70" fmla="*/ 703777 w 1052226"/>
              <a:gd name="connsiteY70" fmla="*/ 1054024 h 2126615"/>
              <a:gd name="connsiteX71" fmla="*/ 699919 w 1052226"/>
              <a:gd name="connsiteY71" fmla="*/ 1065599 h 2126615"/>
              <a:gd name="connsiteX72" fmla="*/ 657479 w 1052226"/>
              <a:gd name="connsiteY72" fmla="*/ 1104181 h 2126615"/>
              <a:gd name="connsiteX73" fmla="*/ 642046 w 1052226"/>
              <a:gd name="connsiteY73" fmla="*/ 1146622 h 2126615"/>
              <a:gd name="connsiteX74" fmla="*/ 595747 w 1052226"/>
              <a:gd name="connsiteY74" fmla="*/ 1162055 h 2126615"/>
              <a:gd name="connsiteX75" fmla="*/ 630471 w 1052226"/>
              <a:gd name="connsiteY75" fmla="*/ 1246936 h 2126615"/>
              <a:gd name="connsiteX76" fmla="*/ 657479 w 1052226"/>
              <a:gd name="connsiteY76" fmla="*/ 1378115 h 2126615"/>
              <a:gd name="connsiteX77" fmla="*/ 742360 w 1052226"/>
              <a:gd name="connsiteY77" fmla="*/ 1316384 h 2126615"/>
              <a:gd name="connsiteX78" fmla="*/ 846532 w 1052226"/>
              <a:gd name="connsiteY78" fmla="*/ 1351108 h 2126615"/>
              <a:gd name="connsiteX79" fmla="*/ 915980 w 1052226"/>
              <a:gd name="connsiteY79" fmla="*/ 1347249 h 2126615"/>
              <a:gd name="connsiteX80" fmla="*/ 950704 w 1052226"/>
              <a:gd name="connsiteY80" fmla="*/ 1366541 h 2126615"/>
              <a:gd name="connsiteX81" fmla="*/ 954562 w 1052226"/>
              <a:gd name="connsiteY81" fmla="*/ 1408981 h 2126615"/>
              <a:gd name="connsiteX82" fmla="*/ 1035585 w 1052226"/>
              <a:gd name="connsiteY82" fmla="*/ 1459138 h 2126615"/>
              <a:gd name="connsiteX83" fmla="*/ 1051018 w 1052226"/>
              <a:gd name="connsiteY83" fmla="*/ 1501579 h 2126615"/>
              <a:gd name="connsiteX84" fmla="*/ 1016294 w 1052226"/>
              <a:gd name="connsiteY84" fmla="*/ 1528586 h 2126615"/>
              <a:gd name="connsiteX85" fmla="*/ 962279 w 1052226"/>
              <a:gd name="connsiteY85" fmla="*/ 1497720 h 2126615"/>
              <a:gd name="connsiteX86" fmla="*/ 915980 w 1052226"/>
              <a:gd name="connsiteY86" fmla="*/ 1544019 h 2126615"/>
              <a:gd name="connsiteX87" fmla="*/ 919838 w 1052226"/>
              <a:gd name="connsiteY87" fmla="*/ 1594176 h 2126615"/>
              <a:gd name="connsiteX88" fmla="*/ 958420 w 1052226"/>
              <a:gd name="connsiteY88" fmla="*/ 1609609 h 2126615"/>
              <a:gd name="connsiteX89" fmla="*/ 888972 w 1052226"/>
              <a:gd name="connsiteY89" fmla="*/ 1686774 h 2126615"/>
              <a:gd name="connsiteX90" fmla="*/ 804091 w 1052226"/>
              <a:gd name="connsiteY90" fmla="*/ 1748505 h 2126615"/>
              <a:gd name="connsiteX91" fmla="*/ 699919 w 1052226"/>
              <a:gd name="connsiteY91" fmla="*/ 1860394 h 2126615"/>
              <a:gd name="connsiteX92" fmla="*/ 487717 w 1052226"/>
              <a:gd name="connsiteY92" fmla="*/ 1814095 h 2126615"/>
              <a:gd name="connsiteX93" fmla="*/ 456851 w 1052226"/>
              <a:gd name="connsiteY93" fmla="*/ 1871968 h 2126615"/>
              <a:gd name="connsiteX94" fmla="*/ 414410 w 1052226"/>
              <a:gd name="connsiteY94" fmla="*/ 1910551 h 2126615"/>
              <a:gd name="connsiteX95" fmla="*/ 344962 w 1052226"/>
              <a:gd name="connsiteY95" fmla="*/ 1918267 h 2126615"/>
              <a:gd name="connsiteX96" fmla="*/ 290947 w 1052226"/>
              <a:gd name="connsiteY96" fmla="*/ 1925984 h 2126615"/>
              <a:gd name="connsiteX97" fmla="*/ 263939 w 1052226"/>
              <a:gd name="connsiteY97" fmla="*/ 1925984 h 2126615"/>
              <a:gd name="connsiteX98" fmla="*/ 236932 w 1052226"/>
              <a:gd name="connsiteY98" fmla="*/ 1929842 h 2126615"/>
              <a:gd name="connsiteX99" fmla="*/ 225357 w 1052226"/>
              <a:gd name="connsiteY99" fmla="*/ 1964566 h 2126615"/>
              <a:gd name="connsiteX100" fmla="*/ 225357 w 1052226"/>
              <a:gd name="connsiteY100" fmla="*/ 1983857 h 2126615"/>
              <a:gd name="connsiteX101" fmla="*/ 171342 w 1052226"/>
              <a:gd name="connsiteY101" fmla="*/ 2014723 h 2126615"/>
              <a:gd name="connsiteX102" fmla="*/ 155909 w 1052226"/>
              <a:gd name="connsiteY102" fmla="*/ 2057163 h 2126615"/>
              <a:gd name="connsiteX103" fmla="*/ 140476 w 1052226"/>
              <a:gd name="connsiteY103" fmla="*/ 2115037 h 212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52226" h="2126615">
                <a:moveTo>
                  <a:pt x="140476" y="2115037"/>
                </a:moveTo>
                <a:cubicBezTo>
                  <a:pt x="115398" y="2125326"/>
                  <a:pt x="24086" y="2133042"/>
                  <a:pt x="5438" y="2118895"/>
                </a:cubicBezTo>
                <a:cubicBezTo>
                  <a:pt x="-13210" y="2104748"/>
                  <a:pt x="21514" y="2051376"/>
                  <a:pt x="28587" y="2030156"/>
                </a:cubicBezTo>
                <a:cubicBezTo>
                  <a:pt x="35660" y="2008936"/>
                  <a:pt x="46593" y="2008936"/>
                  <a:pt x="47879" y="1991574"/>
                </a:cubicBezTo>
                <a:cubicBezTo>
                  <a:pt x="49165" y="1974212"/>
                  <a:pt x="34375" y="1946561"/>
                  <a:pt x="36304" y="1925984"/>
                </a:cubicBezTo>
                <a:cubicBezTo>
                  <a:pt x="38233" y="1905407"/>
                  <a:pt x="47878" y="1901548"/>
                  <a:pt x="59453" y="1868110"/>
                </a:cubicBezTo>
                <a:cubicBezTo>
                  <a:pt x="71028" y="1834672"/>
                  <a:pt x="103823" y="1763295"/>
                  <a:pt x="105752" y="1725356"/>
                </a:cubicBezTo>
                <a:cubicBezTo>
                  <a:pt x="107681" y="1687417"/>
                  <a:pt x="65241" y="1657837"/>
                  <a:pt x="71028" y="1640475"/>
                </a:cubicBezTo>
                <a:cubicBezTo>
                  <a:pt x="76815" y="1623113"/>
                  <a:pt x="119256" y="1633402"/>
                  <a:pt x="140476" y="1621184"/>
                </a:cubicBezTo>
                <a:cubicBezTo>
                  <a:pt x="161696" y="1608966"/>
                  <a:pt x="181630" y="1586459"/>
                  <a:pt x="198349" y="1567168"/>
                </a:cubicBezTo>
                <a:cubicBezTo>
                  <a:pt x="215068" y="1547877"/>
                  <a:pt x="227929" y="1529872"/>
                  <a:pt x="240790" y="1505437"/>
                </a:cubicBezTo>
                <a:cubicBezTo>
                  <a:pt x="253651" y="1481002"/>
                  <a:pt x="262653" y="1457209"/>
                  <a:pt x="275514" y="1420556"/>
                </a:cubicBezTo>
                <a:cubicBezTo>
                  <a:pt x="288375" y="1383903"/>
                  <a:pt x="301236" y="1333746"/>
                  <a:pt x="317955" y="1285518"/>
                </a:cubicBezTo>
                <a:cubicBezTo>
                  <a:pt x="334674" y="1237290"/>
                  <a:pt x="361681" y="1168485"/>
                  <a:pt x="375828" y="1131189"/>
                </a:cubicBezTo>
                <a:cubicBezTo>
                  <a:pt x="389975" y="1093893"/>
                  <a:pt x="402193" y="1082318"/>
                  <a:pt x="402836" y="1061741"/>
                </a:cubicBezTo>
                <a:cubicBezTo>
                  <a:pt x="403479" y="1041164"/>
                  <a:pt x="379686" y="1036019"/>
                  <a:pt x="379686" y="1007725"/>
                </a:cubicBezTo>
                <a:cubicBezTo>
                  <a:pt x="379686" y="979431"/>
                  <a:pt x="377115" y="996794"/>
                  <a:pt x="402836" y="891979"/>
                </a:cubicBezTo>
                <a:cubicBezTo>
                  <a:pt x="428557" y="787164"/>
                  <a:pt x="514081" y="484292"/>
                  <a:pt x="534015" y="378834"/>
                </a:cubicBezTo>
                <a:cubicBezTo>
                  <a:pt x="553949" y="273376"/>
                  <a:pt x="537231" y="319031"/>
                  <a:pt x="522441" y="259229"/>
                </a:cubicBezTo>
                <a:cubicBezTo>
                  <a:pt x="507651" y="199427"/>
                  <a:pt x="454922" y="61173"/>
                  <a:pt x="445276" y="20019"/>
                </a:cubicBezTo>
                <a:cubicBezTo>
                  <a:pt x="435630" y="-21135"/>
                  <a:pt x="455565" y="14232"/>
                  <a:pt x="464567" y="12303"/>
                </a:cubicBezTo>
                <a:cubicBezTo>
                  <a:pt x="473569" y="10374"/>
                  <a:pt x="488359" y="3943"/>
                  <a:pt x="499291" y="8444"/>
                </a:cubicBezTo>
                <a:cubicBezTo>
                  <a:pt x="510223" y="12945"/>
                  <a:pt x="520511" y="30307"/>
                  <a:pt x="530157" y="39310"/>
                </a:cubicBezTo>
                <a:cubicBezTo>
                  <a:pt x="539803" y="48313"/>
                  <a:pt x="552021" y="48956"/>
                  <a:pt x="557165" y="62460"/>
                </a:cubicBezTo>
                <a:cubicBezTo>
                  <a:pt x="562309" y="75964"/>
                  <a:pt x="560380" y="106186"/>
                  <a:pt x="561023" y="120333"/>
                </a:cubicBezTo>
                <a:cubicBezTo>
                  <a:pt x="561666" y="134480"/>
                  <a:pt x="556522" y="142197"/>
                  <a:pt x="561023" y="147341"/>
                </a:cubicBezTo>
                <a:cubicBezTo>
                  <a:pt x="565524" y="152485"/>
                  <a:pt x="576455" y="146698"/>
                  <a:pt x="588030" y="151199"/>
                </a:cubicBezTo>
                <a:cubicBezTo>
                  <a:pt x="599605" y="155700"/>
                  <a:pt x="619539" y="170490"/>
                  <a:pt x="630471" y="174348"/>
                </a:cubicBezTo>
                <a:cubicBezTo>
                  <a:pt x="641403" y="178206"/>
                  <a:pt x="653620" y="174348"/>
                  <a:pt x="653620" y="174348"/>
                </a:cubicBezTo>
                <a:lnTo>
                  <a:pt x="680628" y="174348"/>
                </a:lnTo>
                <a:cubicBezTo>
                  <a:pt x="687701" y="173705"/>
                  <a:pt x="687702" y="170490"/>
                  <a:pt x="696061" y="170490"/>
                </a:cubicBezTo>
                <a:cubicBezTo>
                  <a:pt x="704420" y="170490"/>
                  <a:pt x="719853" y="173705"/>
                  <a:pt x="730785" y="174348"/>
                </a:cubicBezTo>
                <a:cubicBezTo>
                  <a:pt x="741717" y="174991"/>
                  <a:pt x="761651" y="174348"/>
                  <a:pt x="761651" y="174348"/>
                </a:cubicBezTo>
                <a:cubicBezTo>
                  <a:pt x="770010" y="174348"/>
                  <a:pt x="769367" y="173705"/>
                  <a:pt x="780942" y="174348"/>
                </a:cubicBezTo>
                <a:cubicBezTo>
                  <a:pt x="792517" y="174991"/>
                  <a:pt x="819524" y="176277"/>
                  <a:pt x="831099" y="178206"/>
                </a:cubicBezTo>
                <a:cubicBezTo>
                  <a:pt x="842674" y="180135"/>
                  <a:pt x="840745" y="178207"/>
                  <a:pt x="850390" y="185923"/>
                </a:cubicBezTo>
                <a:cubicBezTo>
                  <a:pt x="860035" y="193639"/>
                  <a:pt x="886400" y="210358"/>
                  <a:pt x="888972" y="224505"/>
                </a:cubicBezTo>
                <a:cubicBezTo>
                  <a:pt x="891544" y="238652"/>
                  <a:pt x="884471" y="255371"/>
                  <a:pt x="865823" y="270804"/>
                </a:cubicBezTo>
                <a:cubicBezTo>
                  <a:pt x="847175" y="286237"/>
                  <a:pt x="793160" y="299741"/>
                  <a:pt x="777084" y="317103"/>
                </a:cubicBezTo>
                <a:cubicBezTo>
                  <a:pt x="761008" y="334465"/>
                  <a:pt x="784157" y="365331"/>
                  <a:pt x="769367" y="374976"/>
                </a:cubicBezTo>
                <a:cubicBezTo>
                  <a:pt x="754577" y="384621"/>
                  <a:pt x="705706" y="367903"/>
                  <a:pt x="688344" y="374976"/>
                </a:cubicBezTo>
                <a:cubicBezTo>
                  <a:pt x="670982" y="382049"/>
                  <a:pt x="663266" y="405199"/>
                  <a:pt x="665195" y="417417"/>
                </a:cubicBezTo>
                <a:cubicBezTo>
                  <a:pt x="667124" y="429635"/>
                  <a:pt x="700562" y="432849"/>
                  <a:pt x="699919" y="448282"/>
                </a:cubicBezTo>
                <a:cubicBezTo>
                  <a:pt x="699276" y="463715"/>
                  <a:pt x="650405" y="495224"/>
                  <a:pt x="661337" y="510014"/>
                </a:cubicBezTo>
                <a:cubicBezTo>
                  <a:pt x="672269" y="524804"/>
                  <a:pt x="753934" y="526090"/>
                  <a:pt x="765509" y="537022"/>
                </a:cubicBezTo>
                <a:cubicBezTo>
                  <a:pt x="777084" y="547954"/>
                  <a:pt x="732714" y="558242"/>
                  <a:pt x="730785" y="575604"/>
                </a:cubicBezTo>
                <a:cubicBezTo>
                  <a:pt x="728856" y="592966"/>
                  <a:pt x="746217" y="625118"/>
                  <a:pt x="753934" y="641194"/>
                </a:cubicBezTo>
                <a:cubicBezTo>
                  <a:pt x="761651" y="657270"/>
                  <a:pt x="777727" y="665630"/>
                  <a:pt x="777084" y="672060"/>
                </a:cubicBezTo>
                <a:cubicBezTo>
                  <a:pt x="776441" y="678490"/>
                  <a:pt x="752648" y="668844"/>
                  <a:pt x="750076" y="679776"/>
                </a:cubicBezTo>
                <a:cubicBezTo>
                  <a:pt x="747504" y="690708"/>
                  <a:pt x="766152" y="720930"/>
                  <a:pt x="761651" y="737649"/>
                </a:cubicBezTo>
                <a:cubicBezTo>
                  <a:pt x="757150" y="754368"/>
                  <a:pt x="730785" y="764014"/>
                  <a:pt x="723068" y="780090"/>
                </a:cubicBezTo>
                <a:cubicBezTo>
                  <a:pt x="715351" y="796166"/>
                  <a:pt x="715352" y="820601"/>
                  <a:pt x="715352" y="834105"/>
                </a:cubicBezTo>
                <a:cubicBezTo>
                  <a:pt x="715352" y="847609"/>
                  <a:pt x="723068" y="861113"/>
                  <a:pt x="723068" y="861113"/>
                </a:cubicBezTo>
                <a:lnTo>
                  <a:pt x="723068" y="861113"/>
                </a:lnTo>
                <a:cubicBezTo>
                  <a:pt x="732714" y="866257"/>
                  <a:pt x="761008" y="896480"/>
                  <a:pt x="780942" y="891979"/>
                </a:cubicBezTo>
                <a:cubicBezTo>
                  <a:pt x="800876" y="887478"/>
                  <a:pt x="829170" y="851467"/>
                  <a:pt x="842674" y="834105"/>
                </a:cubicBezTo>
                <a:cubicBezTo>
                  <a:pt x="856178" y="816743"/>
                  <a:pt x="850390" y="797452"/>
                  <a:pt x="861965" y="787806"/>
                </a:cubicBezTo>
                <a:cubicBezTo>
                  <a:pt x="873540" y="778160"/>
                  <a:pt x="896689" y="782662"/>
                  <a:pt x="912122" y="776232"/>
                </a:cubicBezTo>
                <a:cubicBezTo>
                  <a:pt x="927555" y="769802"/>
                  <a:pt x="946846" y="746009"/>
                  <a:pt x="954562" y="749224"/>
                </a:cubicBezTo>
                <a:cubicBezTo>
                  <a:pt x="962278" y="752439"/>
                  <a:pt x="955848" y="778804"/>
                  <a:pt x="958420" y="795523"/>
                </a:cubicBezTo>
                <a:cubicBezTo>
                  <a:pt x="960992" y="812242"/>
                  <a:pt x="972567" y="830890"/>
                  <a:pt x="969995" y="849538"/>
                </a:cubicBezTo>
                <a:cubicBezTo>
                  <a:pt x="967423" y="868186"/>
                  <a:pt x="955848" y="892621"/>
                  <a:pt x="942987" y="907411"/>
                </a:cubicBezTo>
                <a:cubicBezTo>
                  <a:pt x="930126" y="922201"/>
                  <a:pt x="908263" y="936991"/>
                  <a:pt x="892830" y="938277"/>
                </a:cubicBezTo>
                <a:cubicBezTo>
                  <a:pt x="877397" y="939563"/>
                  <a:pt x="861965" y="909984"/>
                  <a:pt x="850390" y="915128"/>
                </a:cubicBezTo>
                <a:cubicBezTo>
                  <a:pt x="838815" y="920272"/>
                  <a:pt x="829812" y="953067"/>
                  <a:pt x="823382" y="969143"/>
                </a:cubicBezTo>
                <a:cubicBezTo>
                  <a:pt x="816952" y="985219"/>
                  <a:pt x="822096" y="1006440"/>
                  <a:pt x="811808" y="1011584"/>
                </a:cubicBezTo>
                <a:cubicBezTo>
                  <a:pt x="801520" y="1016728"/>
                  <a:pt x="774512" y="1003224"/>
                  <a:pt x="761651" y="1000009"/>
                </a:cubicBezTo>
                <a:cubicBezTo>
                  <a:pt x="748790" y="996794"/>
                  <a:pt x="743645" y="992936"/>
                  <a:pt x="734643" y="992293"/>
                </a:cubicBezTo>
                <a:cubicBezTo>
                  <a:pt x="725641" y="991650"/>
                  <a:pt x="712780" y="990364"/>
                  <a:pt x="707636" y="996151"/>
                </a:cubicBezTo>
                <a:cubicBezTo>
                  <a:pt x="702492" y="1001938"/>
                  <a:pt x="704420" y="1017372"/>
                  <a:pt x="703777" y="1027017"/>
                </a:cubicBezTo>
                <a:cubicBezTo>
                  <a:pt x="703134" y="1036662"/>
                  <a:pt x="704420" y="1047594"/>
                  <a:pt x="703777" y="1054024"/>
                </a:cubicBezTo>
                <a:cubicBezTo>
                  <a:pt x="703134" y="1060454"/>
                  <a:pt x="707635" y="1057240"/>
                  <a:pt x="699919" y="1065599"/>
                </a:cubicBezTo>
                <a:cubicBezTo>
                  <a:pt x="692203" y="1073958"/>
                  <a:pt x="667125" y="1090677"/>
                  <a:pt x="657479" y="1104181"/>
                </a:cubicBezTo>
                <a:cubicBezTo>
                  <a:pt x="647833" y="1117685"/>
                  <a:pt x="652335" y="1136976"/>
                  <a:pt x="642046" y="1146622"/>
                </a:cubicBezTo>
                <a:cubicBezTo>
                  <a:pt x="631757" y="1156268"/>
                  <a:pt x="597676" y="1145336"/>
                  <a:pt x="595747" y="1162055"/>
                </a:cubicBezTo>
                <a:cubicBezTo>
                  <a:pt x="593818" y="1178774"/>
                  <a:pt x="620182" y="1210926"/>
                  <a:pt x="630471" y="1246936"/>
                </a:cubicBezTo>
                <a:cubicBezTo>
                  <a:pt x="640760" y="1282946"/>
                  <a:pt x="638831" y="1366540"/>
                  <a:pt x="657479" y="1378115"/>
                </a:cubicBezTo>
                <a:cubicBezTo>
                  <a:pt x="676127" y="1389690"/>
                  <a:pt x="710851" y="1320885"/>
                  <a:pt x="742360" y="1316384"/>
                </a:cubicBezTo>
                <a:cubicBezTo>
                  <a:pt x="773869" y="1311883"/>
                  <a:pt x="817595" y="1345964"/>
                  <a:pt x="846532" y="1351108"/>
                </a:cubicBezTo>
                <a:cubicBezTo>
                  <a:pt x="875469" y="1356252"/>
                  <a:pt x="898618" y="1344677"/>
                  <a:pt x="915980" y="1347249"/>
                </a:cubicBezTo>
                <a:cubicBezTo>
                  <a:pt x="933342" y="1349821"/>
                  <a:pt x="944274" y="1356252"/>
                  <a:pt x="950704" y="1366541"/>
                </a:cubicBezTo>
                <a:cubicBezTo>
                  <a:pt x="957134" y="1376830"/>
                  <a:pt x="940415" y="1393548"/>
                  <a:pt x="954562" y="1408981"/>
                </a:cubicBezTo>
                <a:cubicBezTo>
                  <a:pt x="968709" y="1424414"/>
                  <a:pt x="1019509" y="1443705"/>
                  <a:pt x="1035585" y="1459138"/>
                </a:cubicBezTo>
                <a:cubicBezTo>
                  <a:pt x="1051661" y="1474571"/>
                  <a:pt x="1054233" y="1490004"/>
                  <a:pt x="1051018" y="1501579"/>
                </a:cubicBezTo>
                <a:cubicBezTo>
                  <a:pt x="1047803" y="1513154"/>
                  <a:pt x="1031084" y="1529229"/>
                  <a:pt x="1016294" y="1528586"/>
                </a:cubicBezTo>
                <a:cubicBezTo>
                  <a:pt x="1001504" y="1527943"/>
                  <a:pt x="978998" y="1495148"/>
                  <a:pt x="962279" y="1497720"/>
                </a:cubicBezTo>
                <a:cubicBezTo>
                  <a:pt x="945560" y="1500292"/>
                  <a:pt x="923053" y="1527943"/>
                  <a:pt x="915980" y="1544019"/>
                </a:cubicBezTo>
                <a:cubicBezTo>
                  <a:pt x="908907" y="1560095"/>
                  <a:pt x="912765" y="1583244"/>
                  <a:pt x="919838" y="1594176"/>
                </a:cubicBezTo>
                <a:cubicBezTo>
                  <a:pt x="926911" y="1605108"/>
                  <a:pt x="963564" y="1594176"/>
                  <a:pt x="958420" y="1609609"/>
                </a:cubicBezTo>
                <a:cubicBezTo>
                  <a:pt x="953276" y="1625042"/>
                  <a:pt x="914693" y="1663625"/>
                  <a:pt x="888972" y="1686774"/>
                </a:cubicBezTo>
                <a:cubicBezTo>
                  <a:pt x="863251" y="1709923"/>
                  <a:pt x="835600" y="1719568"/>
                  <a:pt x="804091" y="1748505"/>
                </a:cubicBezTo>
                <a:cubicBezTo>
                  <a:pt x="772582" y="1777442"/>
                  <a:pt x="752648" y="1849462"/>
                  <a:pt x="699919" y="1860394"/>
                </a:cubicBezTo>
                <a:cubicBezTo>
                  <a:pt x="647190" y="1871326"/>
                  <a:pt x="528228" y="1812166"/>
                  <a:pt x="487717" y="1814095"/>
                </a:cubicBezTo>
                <a:cubicBezTo>
                  <a:pt x="447206" y="1816024"/>
                  <a:pt x="469069" y="1855892"/>
                  <a:pt x="456851" y="1871968"/>
                </a:cubicBezTo>
                <a:cubicBezTo>
                  <a:pt x="444633" y="1888044"/>
                  <a:pt x="433058" y="1902834"/>
                  <a:pt x="414410" y="1910551"/>
                </a:cubicBezTo>
                <a:cubicBezTo>
                  <a:pt x="395762" y="1918267"/>
                  <a:pt x="365539" y="1915695"/>
                  <a:pt x="344962" y="1918267"/>
                </a:cubicBezTo>
                <a:cubicBezTo>
                  <a:pt x="324385" y="1920839"/>
                  <a:pt x="304451" y="1924698"/>
                  <a:pt x="290947" y="1925984"/>
                </a:cubicBezTo>
                <a:cubicBezTo>
                  <a:pt x="277443" y="1927270"/>
                  <a:pt x="272941" y="1925341"/>
                  <a:pt x="263939" y="1925984"/>
                </a:cubicBezTo>
                <a:cubicBezTo>
                  <a:pt x="254937" y="1926627"/>
                  <a:pt x="243362" y="1923412"/>
                  <a:pt x="236932" y="1929842"/>
                </a:cubicBezTo>
                <a:cubicBezTo>
                  <a:pt x="230502" y="1936272"/>
                  <a:pt x="227286" y="1955564"/>
                  <a:pt x="225357" y="1964566"/>
                </a:cubicBezTo>
                <a:cubicBezTo>
                  <a:pt x="223428" y="1973568"/>
                  <a:pt x="234359" y="1975498"/>
                  <a:pt x="225357" y="1983857"/>
                </a:cubicBezTo>
                <a:cubicBezTo>
                  <a:pt x="216355" y="1992216"/>
                  <a:pt x="182917" y="2002505"/>
                  <a:pt x="171342" y="2014723"/>
                </a:cubicBezTo>
                <a:cubicBezTo>
                  <a:pt x="159767" y="2026941"/>
                  <a:pt x="157838" y="2043016"/>
                  <a:pt x="155909" y="2057163"/>
                </a:cubicBezTo>
                <a:cubicBezTo>
                  <a:pt x="153980" y="2071310"/>
                  <a:pt x="165554" y="2104748"/>
                  <a:pt x="140476" y="2115037"/>
                </a:cubicBezTo>
                <a:close/>
              </a:path>
            </a:pathLst>
          </a:cu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Freeform 2"/>
          <p:cNvSpPr/>
          <p:nvPr/>
        </p:nvSpPr>
        <p:spPr bwMode="auto">
          <a:xfrm>
            <a:off x="7488213" y="2434542"/>
            <a:ext cx="185972" cy="213784"/>
          </a:xfrm>
          <a:custGeom>
            <a:avLst/>
            <a:gdLst>
              <a:gd name="connsiteX0" fmla="*/ 116354 w 185972"/>
              <a:gd name="connsiteY0" fmla="*/ 0 h 213784"/>
              <a:gd name="connsiteX1" fmla="*/ 174228 w 185972"/>
              <a:gd name="connsiteY1" fmla="*/ 30866 h 213784"/>
              <a:gd name="connsiteX2" fmla="*/ 185802 w 185972"/>
              <a:gd name="connsiteY2" fmla="*/ 77164 h 213784"/>
              <a:gd name="connsiteX3" fmla="*/ 170369 w 185972"/>
              <a:gd name="connsiteY3" fmla="*/ 108030 h 213784"/>
              <a:gd name="connsiteX4" fmla="*/ 166511 w 185972"/>
              <a:gd name="connsiteY4" fmla="*/ 135038 h 213784"/>
              <a:gd name="connsiteX5" fmla="*/ 166511 w 185972"/>
              <a:gd name="connsiteY5" fmla="*/ 181336 h 213784"/>
              <a:gd name="connsiteX6" fmla="*/ 166511 w 185972"/>
              <a:gd name="connsiteY6" fmla="*/ 208344 h 213784"/>
              <a:gd name="connsiteX7" fmla="*/ 116354 w 185972"/>
              <a:gd name="connsiteY7" fmla="*/ 212202 h 213784"/>
              <a:gd name="connsiteX8" fmla="*/ 46906 w 185972"/>
              <a:gd name="connsiteY8" fmla="*/ 212202 h 213784"/>
              <a:gd name="connsiteX9" fmla="*/ 19898 w 185972"/>
              <a:gd name="connsiteY9" fmla="*/ 192911 h 213784"/>
              <a:gd name="connsiteX10" fmla="*/ 16040 w 185972"/>
              <a:gd name="connsiteY10" fmla="*/ 154329 h 213784"/>
              <a:gd name="connsiteX11" fmla="*/ 4465 w 185972"/>
              <a:gd name="connsiteY11" fmla="*/ 111888 h 213784"/>
              <a:gd name="connsiteX12" fmla="*/ 4465 w 185972"/>
              <a:gd name="connsiteY12" fmla="*/ 96455 h 213784"/>
              <a:gd name="connsiteX13" fmla="*/ 58481 w 185972"/>
              <a:gd name="connsiteY13" fmla="*/ 77164 h 213784"/>
              <a:gd name="connsiteX14" fmla="*/ 70055 w 185972"/>
              <a:gd name="connsiteY14" fmla="*/ 30866 h 213784"/>
              <a:gd name="connsiteX15" fmla="*/ 116354 w 185972"/>
              <a:gd name="connsiteY15" fmla="*/ 0 h 21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972" h="213784">
                <a:moveTo>
                  <a:pt x="116354" y="0"/>
                </a:moveTo>
                <a:cubicBezTo>
                  <a:pt x="133716" y="0"/>
                  <a:pt x="162653" y="18005"/>
                  <a:pt x="174228" y="30866"/>
                </a:cubicBezTo>
                <a:cubicBezTo>
                  <a:pt x="185803" y="43727"/>
                  <a:pt x="186445" y="64303"/>
                  <a:pt x="185802" y="77164"/>
                </a:cubicBezTo>
                <a:cubicBezTo>
                  <a:pt x="185159" y="90025"/>
                  <a:pt x="173584" y="98384"/>
                  <a:pt x="170369" y="108030"/>
                </a:cubicBezTo>
                <a:cubicBezTo>
                  <a:pt x="167154" y="117676"/>
                  <a:pt x="167154" y="122820"/>
                  <a:pt x="166511" y="135038"/>
                </a:cubicBezTo>
                <a:cubicBezTo>
                  <a:pt x="165868" y="147256"/>
                  <a:pt x="166511" y="181336"/>
                  <a:pt x="166511" y="181336"/>
                </a:cubicBezTo>
                <a:cubicBezTo>
                  <a:pt x="166511" y="193554"/>
                  <a:pt x="174870" y="203200"/>
                  <a:pt x="166511" y="208344"/>
                </a:cubicBezTo>
                <a:cubicBezTo>
                  <a:pt x="158152" y="213488"/>
                  <a:pt x="136288" y="211559"/>
                  <a:pt x="116354" y="212202"/>
                </a:cubicBezTo>
                <a:cubicBezTo>
                  <a:pt x="96420" y="212845"/>
                  <a:pt x="62982" y="215417"/>
                  <a:pt x="46906" y="212202"/>
                </a:cubicBezTo>
                <a:cubicBezTo>
                  <a:pt x="30830" y="208987"/>
                  <a:pt x="25042" y="202556"/>
                  <a:pt x="19898" y="192911"/>
                </a:cubicBezTo>
                <a:cubicBezTo>
                  <a:pt x="14754" y="183266"/>
                  <a:pt x="18612" y="167833"/>
                  <a:pt x="16040" y="154329"/>
                </a:cubicBezTo>
                <a:cubicBezTo>
                  <a:pt x="13468" y="140825"/>
                  <a:pt x="6394" y="121534"/>
                  <a:pt x="4465" y="111888"/>
                </a:cubicBezTo>
                <a:cubicBezTo>
                  <a:pt x="2536" y="102242"/>
                  <a:pt x="-4538" y="102242"/>
                  <a:pt x="4465" y="96455"/>
                </a:cubicBezTo>
                <a:cubicBezTo>
                  <a:pt x="13468" y="90668"/>
                  <a:pt x="47549" y="88095"/>
                  <a:pt x="58481" y="77164"/>
                </a:cubicBezTo>
                <a:cubicBezTo>
                  <a:pt x="69413" y="66233"/>
                  <a:pt x="66840" y="41798"/>
                  <a:pt x="70055" y="30866"/>
                </a:cubicBezTo>
                <a:cubicBezTo>
                  <a:pt x="73270" y="19934"/>
                  <a:pt x="98992" y="0"/>
                  <a:pt x="116354" y="0"/>
                </a:cubicBezTo>
                <a:close/>
              </a:path>
            </a:pathLst>
          </a:cu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Freeform 3"/>
          <p:cNvSpPr/>
          <p:nvPr/>
        </p:nvSpPr>
        <p:spPr bwMode="auto">
          <a:xfrm>
            <a:off x="6969777" y="5586714"/>
            <a:ext cx="199878" cy="147791"/>
          </a:xfrm>
          <a:custGeom>
            <a:avLst/>
            <a:gdLst>
              <a:gd name="connsiteX0" fmla="*/ 2041 w 199878"/>
              <a:gd name="connsiteY0" fmla="*/ 146613 h 147791"/>
              <a:gd name="connsiteX1" fmla="*/ 25190 w 199878"/>
              <a:gd name="connsiteY1" fmla="*/ 46299 h 147791"/>
              <a:gd name="connsiteX2" fmla="*/ 56056 w 199878"/>
              <a:gd name="connsiteY2" fmla="*/ 11575 h 147791"/>
              <a:gd name="connsiteX3" fmla="*/ 67631 w 199878"/>
              <a:gd name="connsiteY3" fmla="*/ 23149 h 147791"/>
              <a:gd name="connsiteX4" fmla="*/ 106213 w 199878"/>
              <a:gd name="connsiteY4" fmla="*/ 0 h 147791"/>
              <a:gd name="connsiteX5" fmla="*/ 144795 w 199878"/>
              <a:gd name="connsiteY5" fmla="*/ 23149 h 147791"/>
              <a:gd name="connsiteX6" fmla="*/ 194952 w 199878"/>
              <a:gd name="connsiteY6" fmla="*/ 27008 h 147791"/>
              <a:gd name="connsiteX7" fmla="*/ 194952 w 199878"/>
              <a:gd name="connsiteY7" fmla="*/ 50157 h 147791"/>
              <a:gd name="connsiteX8" fmla="*/ 167945 w 199878"/>
              <a:gd name="connsiteY8" fmla="*/ 115747 h 147791"/>
              <a:gd name="connsiteX9" fmla="*/ 144795 w 199878"/>
              <a:gd name="connsiteY9" fmla="*/ 135038 h 147791"/>
              <a:gd name="connsiteX10" fmla="*/ 79205 w 199878"/>
              <a:gd name="connsiteY10" fmla="*/ 104172 h 147791"/>
              <a:gd name="connsiteX11" fmla="*/ 2041 w 199878"/>
              <a:gd name="connsiteY11" fmla="*/ 146613 h 14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78" h="147791">
                <a:moveTo>
                  <a:pt x="2041" y="146613"/>
                </a:moveTo>
                <a:cubicBezTo>
                  <a:pt x="-6961" y="136968"/>
                  <a:pt x="16188" y="68805"/>
                  <a:pt x="25190" y="46299"/>
                </a:cubicBezTo>
                <a:cubicBezTo>
                  <a:pt x="34192" y="23793"/>
                  <a:pt x="56056" y="11575"/>
                  <a:pt x="56056" y="11575"/>
                </a:cubicBezTo>
                <a:cubicBezTo>
                  <a:pt x="63129" y="7717"/>
                  <a:pt x="59272" y="25078"/>
                  <a:pt x="67631" y="23149"/>
                </a:cubicBezTo>
                <a:cubicBezTo>
                  <a:pt x="75991" y="21220"/>
                  <a:pt x="93352" y="0"/>
                  <a:pt x="106213" y="0"/>
                </a:cubicBezTo>
                <a:cubicBezTo>
                  <a:pt x="119074" y="0"/>
                  <a:pt x="130005" y="18648"/>
                  <a:pt x="144795" y="23149"/>
                </a:cubicBezTo>
                <a:cubicBezTo>
                  <a:pt x="159585" y="27650"/>
                  <a:pt x="186593" y="22507"/>
                  <a:pt x="194952" y="27008"/>
                </a:cubicBezTo>
                <a:cubicBezTo>
                  <a:pt x="203311" y="31509"/>
                  <a:pt x="199453" y="35367"/>
                  <a:pt x="194952" y="50157"/>
                </a:cubicBezTo>
                <a:cubicBezTo>
                  <a:pt x="190451" y="64947"/>
                  <a:pt x="176304" y="101600"/>
                  <a:pt x="167945" y="115747"/>
                </a:cubicBezTo>
                <a:cubicBezTo>
                  <a:pt x="159586" y="129894"/>
                  <a:pt x="159585" y="136967"/>
                  <a:pt x="144795" y="135038"/>
                </a:cubicBezTo>
                <a:cubicBezTo>
                  <a:pt x="130005" y="133109"/>
                  <a:pt x="95281" y="104815"/>
                  <a:pt x="79205" y="104172"/>
                </a:cubicBezTo>
                <a:cubicBezTo>
                  <a:pt x="63129" y="103529"/>
                  <a:pt x="11043" y="156258"/>
                  <a:pt x="2041" y="146613"/>
                </a:cubicBezTo>
                <a:close/>
              </a:path>
            </a:pathLst>
          </a:cu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animEffect transition="in" filter="wipe(left)">
                                      <p:cBhvr>
                                        <p:cTn id="7" dur="500"/>
                                        <p:tgtEl>
                                          <p:spTgt spid="26214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2148">
                                            <p:txEl>
                                              <p:pRg st="1" end="1"/>
                                            </p:txEl>
                                          </p:spTgt>
                                        </p:tgtEl>
                                        <p:attrNameLst>
                                          <p:attrName>style.visibility</p:attrName>
                                        </p:attrNameLst>
                                      </p:cBhvr>
                                      <p:to>
                                        <p:strVal val="visible"/>
                                      </p:to>
                                    </p:set>
                                    <p:animEffect transition="in" filter="wipe(left)">
                                      <p:cBhvr>
                                        <p:cTn id="10" dur="500"/>
                                        <p:tgtEl>
                                          <p:spTgt spid="26214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2148">
                                            <p:txEl>
                                              <p:pRg st="2" end="2"/>
                                            </p:txEl>
                                          </p:spTgt>
                                        </p:tgtEl>
                                        <p:attrNameLst>
                                          <p:attrName>style.visibility</p:attrName>
                                        </p:attrNameLst>
                                      </p:cBhvr>
                                      <p:to>
                                        <p:strVal val="visible"/>
                                      </p:to>
                                    </p:set>
                                    <p:animEffect transition="in" filter="wipe(left)">
                                      <p:cBhvr>
                                        <p:cTn id="15" dur="500"/>
                                        <p:tgtEl>
                                          <p:spTgt spid="26214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2148">
                                            <p:txEl>
                                              <p:pRg st="3" end="3"/>
                                            </p:txEl>
                                          </p:spTgt>
                                        </p:tgtEl>
                                        <p:attrNameLst>
                                          <p:attrName>style.visibility</p:attrName>
                                        </p:attrNameLst>
                                      </p:cBhvr>
                                      <p:to>
                                        <p:strVal val="visible"/>
                                      </p:to>
                                    </p:set>
                                    <p:animEffect transition="in" filter="wipe(left)">
                                      <p:cBhvr>
                                        <p:cTn id="18" dur="500"/>
                                        <p:tgtEl>
                                          <p:spTgt spid="26214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2148">
                                            <p:txEl>
                                              <p:pRg st="4" end="4"/>
                                            </p:txEl>
                                          </p:spTgt>
                                        </p:tgtEl>
                                        <p:attrNameLst>
                                          <p:attrName>style.visibility</p:attrName>
                                        </p:attrNameLst>
                                      </p:cBhvr>
                                      <p:to>
                                        <p:strVal val="visible"/>
                                      </p:to>
                                    </p:set>
                                    <p:animEffect transition="in" filter="wipe(left)">
                                      <p:cBhvr>
                                        <p:cTn id="23" dur="500"/>
                                        <p:tgtEl>
                                          <p:spTgt spid="262148">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62148">
                                            <p:txEl>
                                              <p:pRg st="5" end="5"/>
                                            </p:txEl>
                                          </p:spTgt>
                                        </p:tgtEl>
                                        <p:attrNameLst>
                                          <p:attrName>style.visibility</p:attrName>
                                        </p:attrNameLst>
                                      </p:cBhvr>
                                      <p:to>
                                        <p:strVal val="visible"/>
                                      </p:to>
                                    </p:set>
                                    <p:animEffect transition="in" filter="wipe(left)">
                                      <p:cBhvr>
                                        <p:cTn id="26" dur="500"/>
                                        <p:tgtEl>
                                          <p:spTgt spid="262148">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2148">
                                            <p:txEl>
                                              <p:pRg st="6" end="6"/>
                                            </p:txEl>
                                          </p:spTgt>
                                        </p:tgtEl>
                                        <p:attrNameLst>
                                          <p:attrName>style.visibility</p:attrName>
                                        </p:attrNameLst>
                                      </p:cBhvr>
                                      <p:to>
                                        <p:strVal val="visible"/>
                                      </p:to>
                                    </p:set>
                                    <p:animEffect transition="in" filter="wipe(left)">
                                      <p:cBhvr>
                                        <p:cTn id="29" dur="500"/>
                                        <p:tgtEl>
                                          <p:spTgt spid="262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1026"/>
          <p:cNvSpPr>
            <a:spLocks noGrp="1" noChangeArrowheads="1"/>
          </p:cNvSpPr>
          <p:nvPr>
            <p:ph type="title"/>
          </p:nvPr>
        </p:nvSpPr>
        <p:spPr/>
        <p:txBody>
          <a:bodyPr/>
          <a:lstStyle/>
          <a:p>
            <a:r>
              <a:rPr lang="pt-PT" dirty="0" smtClean="0"/>
              <a:t>Alto </a:t>
            </a:r>
            <a:r>
              <a:rPr lang="pt-PT" dirty="0"/>
              <a:t>do </a:t>
            </a:r>
            <a:r>
              <a:rPr lang="pt-PT" dirty="0" smtClean="0"/>
              <a:t>Vilão trial</a:t>
            </a:r>
            <a:endParaRPr lang="en-US" dirty="0"/>
          </a:p>
        </p:txBody>
      </p:sp>
      <p:sp>
        <p:nvSpPr>
          <p:cNvPr id="227331"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7332"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06600"/>
            <a:ext cx="8882063"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33" name="Text Box 1029"/>
          <p:cNvSpPr txBox="1">
            <a:spLocks noChangeArrowheads="1"/>
          </p:cNvSpPr>
          <p:nvPr/>
        </p:nvSpPr>
        <p:spPr bwMode="auto">
          <a:xfrm>
            <a:off x="533400" y="1676400"/>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latin typeface="Trebuchet MS" pitchFamily="34" charset="0"/>
              </a:rPr>
              <a:t>Site index “location” within the CL region</a:t>
            </a:r>
            <a:endParaRPr lang="en-US" b="1" dirty="0">
              <a:latin typeface="Trebuchet MS" pitchFamily="34" charset="0"/>
            </a:endParaRPr>
          </a:p>
        </p:txBody>
      </p:sp>
      <p:sp>
        <p:nvSpPr>
          <p:cNvPr id="227334" name="Oval 1030"/>
          <p:cNvSpPr>
            <a:spLocks noChangeArrowheads="1"/>
          </p:cNvSpPr>
          <p:nvPr/>
        </p:nvSpPr>
        <p:spPr bwMode="auto">
          <a:xfrm>
            <a:off x="2330450" y="3408363"/>
            <a:ext cx="122238" cy="12223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35" name="Line 1031"/>
          <p:cNvSpPr>
            <a:spLocks noChangeShapeType="1"/>
          </p:cNvSpPr>
          <p:nvPr/>
        </p:nvSpPr>
        <p:spPr bwMode="auto">
          <a:xfrm flipV="1">
            <a:off x="2389188" y="3008313"/>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7335"/>
                                        </p:tgtEl>
                                        <p:attrNameLst>
                                          <p:attrName>style.visibility</p:attrName>
                                        </p:attrNameLst>
                                      </p:cBhvr>
                                      <p:to>
                                        <p:strVal val="visible"/>
                                      </p:to>
                                    </p:set>
                                    <p:animEffect transition="in" filter="wipe(down)">
                                      <p:cBhvr>
                                        <p:cTn id="7" dur="500"/>
                                        <p:tgtEl>
                                          <p:spTgt spid="2273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7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animBg="1"/>
      <p:bldP spid="22733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1026"/>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smtClean="0"/>
              <a:t>Alto </a:t>
            </a:r>
            <a:r>
              <a:rPr lang="en-GB" dirty="0"/>
              <a:t>do </a:t>
            </a:r>
            <a:r>
              <a:rPr lang="en-GB" dirty="0" err="1" smtClean="0"/>
              <a:t>Vilão</a:t>
            </a:r>
            <a:r>
              <a:rPr lang="en-GB" dirty="0" smtClean="0"/>
              <a:t> trial</a:t>
            </a:r>
            <a:endParaRPr lang="en-GB" dirty="0"/>
          </a:p>
        </p:txBody>
      </p:sp>
      <p:sp>
        <p:nvSpPr>
          <p:cNvPr id="231427" name="Rectangle 1027"/>
          <p:cNvSpPr>
            <a:spLocks noGrp="1" noChangeArrowheads="1"/>
          </p:cNvSpPr>
          <p:nvPr>
            <p:ph type="body" idx="1"/>
          </p:nvPr>
        </p:nvSpPr>
        <p:spPr>
          <a:xfrm>
            <a:off x="609600" y="1676400"/>
            <a:ext cx="7924800" cy="541338"/>
          </a:xfrm>
          <a:solidFill>
            <a:schemeClr val="bg1"/>
          </a:solidFill>
        </p:spPr>
        <p:txBody>
          <a:bodyPr/>
          <a:lstStyle/>
          <a:p>
            <a:pPr algn="ctr">
              <a:buFontTx/>
              <a:buNone/>
            </a:pPr>
            <a:r>
              <a:rPr lang="en-GB" u="sng" dirty="0" smtClean="0"/>
              <a:t>Experimental design </a:t>
            </a:r>
            <a:r>
              <a:rPr lang="en-GB" u="sng" dirty="0"/>
              <a:t>– </a:t>
            </a:r>
            <a:r>
              <a:rPr lang="en-GB" u="sng" dirty="0" smtClean="0"/>
              <a:t>map of the trial</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66" name="Rectangle 1042"/>
          <p:cNvSpPr>
            <a:spLocks noChangeArrowheads="1"/>
          </p:cNvSpPr>
          <p:nvPr/>
        </p:nvSpPr>
        <p:spPr bwMode="auto">
          <a:xfrm>
            <a:off x="0" y="0"/>
            <a:ext cx="9144000" cy="7086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2464" name="Group 1040"/>
          <p:cNvGrpSpPr>
            <a:grpSpLocks/>
          </p:cNvGrpSpPr>
          <p:nvPr/>
        </p:nvGrpSpPr>
        <p:grpSpPr bwMode="auto">
          <a:xfrm>
            <a:off x="2293938" y="0"/>
            <a:ext cx="4314825" cy="6992938"/>
            <a:chOff x="60" y="289"/>
            <a:chExt cx="2718" cy="4001"/>
          </a:xfrm>
        </p:grpSpPr>
        <p:pic>
          <p:nvPicPr>
            <p:cNvPr id="232451" name="Picture 1027"/>
            <p:cNvPicPr>
              <a:picLocks noChangeAspect="1" noChangeArrowheads="1"/>
            </p:cNvPicPr>
            <p:nvPr/>
          </p:nvPicPr>
          <p:blipFill>
            <a:blip r:embed="rId2">
              <a:extLst>
                <a:ext uri="{28A0092B-C50C-407E-A947-70E740481C1C}">
                  <a14:useLocalDpi xmlns:a14="http://schemas.microsoft.com/office/drawing/2010/main" val="0"/>
                </a:ext>
              </a:extLst>
            </a:blip>
            <a:srcRect t="15154" b="1683"/>
            <a:stretch>
              <a:fillRect/>
            </a:stretch>
          </p:blipFill>
          <p:spPr bwMode="auto">
            <a:xfrm>
              <a:off x="60" y="289"/>
              <a:ext cx="2718" cy="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3" name="Text Box 1029"/>
            <p:cNvSpPr txBox="1">
              <a:spLocks noChangeArrowheads="1"/>
            </p:cNvSpPr>
            <p:nvPr/>
          </p:nvSpPr>
          <p:spPr bwMode="auto">
            <a:xfrm>
              <a:off x="160" y="892"/>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AV09 5x4  21</a:t>
              </a:r>
              <a:endParaRPr lang="en-US" sz="1200" b="1">
                <a:latin typeface="Tahoma" pitchFamily="34" charset="0"/>
              </a:endParaRPr>
            </a:p>
          </p:txBody>
        </p:sp>
        <p:sp>
          <p:nvSpPr>
            <p:cNvPr id="232455" name="Text Box 1031"/>
            <p:cNvSpPr txBox="1">
              <a:spLocks noChangeArrowheads="1"/>
            </p:cNvSpPr>
            <p:nvPr/>
          </p:nvSpPr>
          <p:spPr bwMode="auto">
            <a:xfrm>
              <a:off x="160" y="1298"/>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AV07 4x4  21</a:t>
              </a:r>
              <a:endParaRPr lang="en-US" sz="1200" b="1">
                <a:latin typeface="Tahoma" pitchFamily="34" charset="0"/>
              </a:endParaRPr>
            </a:p>
          </p:txBody>
        </p:sp>
        <p:sp>
          <p:nvSpPr>
            <p:cNvPr id="232456" name="Text Box 1032"/>
            <p:cNvSpPr txBox="1">
              <a:spLocks noChangeArrowheads="1"/>
            </p:cNvSpPr>
            <p:nvPr/>
          </p:nvSpPr>
          <p:spPr bwMode="auto">
            <a:xfrm>
              <a:off x="160" y="1662"/>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AV05 4x3  22</a:t>
              </a:r>
              <a:endParaRPr lang="en-US" sz="1200" b="1">
                <a:latin typeface="Tahoma" pitchFamily="34" charset="0"/>
              </a:endParaRPr>
            </a:p>
          </p:txBody>
        </p:sp>
        <p:sp>
          <p:nvSpPr>
            <p:cNvPr id="232457" name="Text Box 1033"/>
            <p:cNvSpPr txBox="1">
              <a:spLocks noChangeArrowheads="1"/>
            </p:cNvSpPr>
            <p:nvPr/>
          </p:nvSpPr>
          <p:spPr bwMode="auto">
            <a:xfrm>
              <a:off x="160" y="2148"/>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AV03 3x3  22</a:t>
              </a:r>
              <a:endParaRPr lang="en-US" sz="1200" b="1">
                <a:latin typeface="Tahoma" pitchFamily="34" charset="0"/>
              </a:endParaRPr>
            </a:p>
          </p:txBody>
        </p:sp>
        <p:sp>
          <p:nvSpPr>
            <p:cNvPr id="232458" name="Text Box 1034"/>
            <p:cNvSpPr txBox="1">
              <a:spLocks noChangeArrowheads="1"/>
            </p:cNvSpPr>
            <p:nvPr/>
          </p:nvSpPr>
          <p:spPr bwMode="auto">
            <a:xfrm>
              <a:off x="160" y="2831"/>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AV01 3x2  22</a:t>
              </a:r>
              <a:endParaRPr lang="en-US" sz="1200" b="1">
                <a:latin typeface="Tahoma" pitchFamily="34" charset="0"/>
              </a:endParaRPr>
            </a:p>
          </p:txBody>
        </p:sp>
        <p:sp>
          <p:nvSpPr>
            <p:cNvPr id="232459" name="Text Box 1035"/>
            <p:cNvSpPr txBox="1">
              <a:spLocks noChangeArrowheads="1"/>
            </p:cNvSpPr>
            <p:nvPr/>
          </p:nvSpPr>
          <p:spPr bwMode="auto">
            <a:xfrm>
              <a:off x="1868" y="1267"/>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AV02 3x2  21</a:t>
              </a:r>
              <a:endParaRPr lang="en-US" sz="1200" b="1">
                <a:latin typeface="Tahoma" pitchFamily="34" charset="0"/>
              </a:endParaRPr>
            </a:p>
          </p:txBody>
        </p:sp>
        <p:sp>
          <p:nvSpPr>
            <p:cNvPr id="232460" name="Text Box 1036"/>
            <p:cNvSpPr txBox="1">
              <a:spLocks noChangeArrowheads="1"/>
            </p:cNvSpPr>
            <p:nvPr/>
          </p:nvSpPr>
          <p:spPr bwMode="auto">
            <a:xfrm>
              <a:off x="1868" y="1592"/>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AV04 3x3  22</a:t>
              </a:r>
              <a:endParaRPr lang="en-US" sz="1200" b="1">
                <a:latin typeface="Tahoma" pitchFamily="34" charset="0"/>
              </a:endParaRPr>
            </a:p>
          </p:txBody>
        </p:sp>
        <p:sp>
          <p:nvSpPr>
            <p:cNvPr id="232461" name="Text Box 1037"/>
            <p:cNvSpPr txBox="1">
              <a:spLocks noChangeArrowheads="1"/>
            </p:cNvSpPr>
            <p:nvPr/>
          </p:nvSpPr>
          <p:spPr bwMode="auto">
            <a:xfrm>
              <a:off x="1868" y="1948"/>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AV06 4x3  23</a:t>
              </a:r>
              <a:endParaRPr lang="en-US" sz="1200" b="1">
                <a:latin typeface="Tahoma" pitchFamily="34" charset="0"/>
              </a:endParaRPr>
            </a:p>
          </p:txBody>
        </p:sp>
        <p:sp>
          <p:nvSpPr>
            <p:cNvPr id="232462" name="Text Box 1038"/>
            <p:cNvSpPr txBox="1">
              <a:spLocks noChangeArrowheads="1"/>
            </p:cNvSpPr>
            <p:nvPr/>
          </p:nvSpPr>
          <p:spPr bwMode="auto">
            <a:xfrm>
              <a:off x="1868" y="2408"/>
              <a:ext cx="902" cy="174"/>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AV08 4x4  22</a:t>
              </a:r>
              <a:endParaRPr lang="en-US" sz="1200" b="1">
                <a:latin typeface="Tahoma" pitchFamily="34" charset="0"/>
              </a:endParaRPr>
            </a:p>
          </p:txBody>
        </p:sp>
        <p:sp>
          <p:nvSpPr>
            <p:cNvPr id="232463" name="Text Box 1039"/>
            <p:cNvSpPr txBox="1">
              <a:spLocks noChangeArrowheads="1"/>
            </p:cNvSpPr>
            <p:nvPr/>
          </p:nvSpPr>
          <p:spPr bwMode="auto">
            <a:xfrm>
              <a:off x="1868" y="3225"/>
              <a:ext cx="902" cy="17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1200" b="1">
                  <a:latin typeface="Tahoma" pitchFamily="34" charset="0"/>
                </a:rPr>
                <a:t>AV10 5x4  24</a:t>
              </a:r>
              <a:endParaRPr lang="en-US" sz="1200" b="1">
                <a:latin typeface="Tahoma" pitchFamily="34" charset="0"/>
              </a:endParaRPr>
            </a:p>
          </p:txBody>
        </p:sp>
      </p:grpSp>
      <p:sp>
        <p:nvSpPr>
          <p:cNvPr id="232467" name="Text Box 1043"/>
          <p:cNvSpPr txBox="1">
            <a:spLocks noChangeArrowheads="1"/>
          </p:cNvSpPr>
          <p:nvPr/>
        </p:nvSpPr>
        <p:spPr bwMode="auto">
          <a:xfrm>
            <a:off x="609600" y="522763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b="1" dirty="0" smtClean="0">
                <a:solidFill>
                  <a:srgbClr val="008000"/>
                </a:solidFill>
                <a:latin typeface="Trebuchet MS" pitchFamily="34" charset="0"/>
              </a:rPr>
              <a:t>Block </a:t>
            </a:r>
            <a:r>
              <a:rPr lang="pt-PT" b="1" dirty="0">
                <a:solidFill>
                  <a:srgbClr val="008000"/>
                </a:solidFill>
                <a:latin typeface="Trebuchet MS" pitchFamily="34" charset="0"/>
              </a:rPr>
              <a:t>1</a:t>
            </a:r>
            <a:endParaRPr lang="en-US" b="1" dirty="0">
              <a:solidFill>
                <a:srgbClr val="008000"/>
              </a:solidFill>
              <a:latin typeface="Trebuchet MS" pitchFamily="34" charset="0"/>
            </a:endParaRPr>
          </a:p>
        </p:txBody>
      </p:sp>
      <p:sp>
        <p:nvSpPr>
          <p:cNvPr id="232468" name="Text Box 1044"/>
          <p:cNvSpPr txBox="1">
            <a:spLocks noChangeArrowheads="1"/>
          </p:cNvSpPr>
          <p:nvPr/>
        </p:nvSpPr>
        <p:spPr bwMode="auto">
          <a:xfrm>
            <a:off x="6985000" y="522763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b="1" dirty="0" smtClean="0">
                <a:solidFill>
                  <a:srgbClr val="008000"/>
                </a:solidFill>
                <a:latin typeface="Trebuchet MS" pitchFamily="34" charset="0"/>
              </a:rPr>
              <a:t>Block </a:t>
            </a:r>
            <a:r>
              <a:rPr lang="pt-PT" b="1" dirty="0">
                <a:solidFill>
                  <a:srgbClr val="008000"/>
                </a:solidFill>
                <a:latin typeface="Trebuchet MS" pitchFamily="34" charset="0"/>
              </a:rPr>
              <a:t>2</a:t>
            </a:r>
            <a:endParaRPr lang="en-US" b="1" dirty="0">
              <a:solidFill>
                <a:srgbClr val="008000"/>
              </a:solidFill>
              <a:latin typeface="Trebuchet MS" pitchFamily="34" charset="0"/>
            </a:endParaRPr>
          </a:p>
        </p:txBody>
      </p:sp>
      <p:grpSp>
        <p:nvGrpSpPr>
          <p:cNvPr id="232483" name="Group 1059"/>
          <p:cNvGrpSpPr>
            <a:grpSpLocks/>
          </p:cNvGrpSpPr>
          <p:nvPr/>
        </p:nvGrpSpPr>
        <p:grpSpPr bwMode="auto">
          <a:xfrm>
            <a:off x="1538288" y="1704975"/>
            <a:ext cx="6237287" cy="2943225"/>
            <a:chOff x="969" y="1074"/>
            <a:chExt cx="3929" cy="1854"/>
          </a:xfrm>
        </p:grpSpPr>
        <p:grpSp>
          <p:nvGrpSpPr>
            <p:cNvPr id="232472" name="Group 1048"/>
            <p:cNvGrpSpPr>
              <a:grpSpLocks/>
            </p:cNvGrpSpPr>
            <p:nvPr/>
          </p:nvGrpSpPr>
          <p:grpSpPr bwMode="auto">
            <a:xfrm>
              <a:off x="4572" y="1171"/>
              <a:ext cx="326" cy="1757"/>
              <a:chOff x="4502" y="1171"/>
              <a:chExt cx="326" cy="1757"/>
            </a:xfrm>
          </p:grpSpPr>
          <p:sp>
            <p:nvSpPr>
              <p:cNvPr id="232470" name="Text Box 1046"/>
              <p:cNvSpPr txBox="1">
                <a:spLocks noChangeArrowheads="1"/>
              </p:cNvSpPr>
              <p:nvPr/>
            </p:nvSpPr>
            <p:spPr bwMode="auto">
              <a:xfrm rot="5400000">
                <a:off x="3969" y="1778"/>
                <a:ext cx="14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dirty="0" smtClean="0">
                    <a:solidFill>
                      <a:srgbClr val="008000"/>
                    </a:solidFill>
                    <a:latin typeface="Trebuchet MS" pitchFamily="34" charset="0"/>
                  </a:rPr>
                  <a:t>productivity</a:t>
                </a:r>
                <a:endParaRPr lang="en-US" dirty="0">
                  <a:solidFill>
                    <a:srgbClr val="008000"/>
                  </a:solidFill>
                  <a:latin typeface="Trebuchet MS" pitchFamily="34" charset="0"/>
                </a:endParaRPr>
              </a:p>
            </p:txBody>
          </p:sp>
          <p:sp>
            <p:nvSpPr>
              <p:cNvPr id="232471" name="Line 1047"/>
              <p:cNvSpPr>
                <a:spLocks noChangeShapeType="1"/>
              </p:cNvSpPr>
              <p:nvPr/>
            </p:nvSpPr>
            <p:spPr bwMode="auto">
              <a:xfrm>
                <a:off x="4502" y="1171"/>
                <a:ext cx="0" cy="1757"/>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2473" name="Group 1049"/>
            <p:cNvGrpSpPr>
              <a:grpSpLocks/>
            </p:cNvGrpSpPr>
            <p:nvPr/>
          </p:nvGrpSpPr>
          <p:grpSpPr bwMode="auto">
            <a:xfrm>
              <a:off x="969" y="1074"/>
              <a:ext cx="326" cy="1757"/>
              <a:chOff x="4502" y="1171"/>
              <a:chExt cx="326" cy="1757"/>
            </a:xfrm>
          </p:grpSpPr>
          <p:sp>
            <p:nvSpPr>
              <p:cNvPr id="232474" name="Text Box 1050"/>
              <p:cNvSpPr txBox="1">
                <a:spLocks noChangeArrowheads="1"/>
              </p:cNvSpPr>
              <p:nvPr/>
            </p:nvSpPr>
            <p:spPr bwMode="auto">
              <a:xfrm rot="5400000">
                <a:off x="3969" y="1778"/>
                <a:ext cx="14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dirty="0" smtClean="0">
                    <a:solidFill>
                      <a:srgbClr val="008000"/>
                    </a:solidFill>
                    <a:latin typeface="Trebuchet MS" pitchFamily="34" charset="0"/>
                  </a:rPr>
                  <a:t>productivity</a:t>
                </a:r>
                <a:endParaRPr lang="en-US" dirty="0">
                  <a:solidFill>
                    <a:srgbClr val="008000"/>
                  </a:solidFill>
                  <a:latin typeface="Trebuchet MS" pitchFamily="34" charset="0"/>
                </a:endParaRPr>
              </a:p>
            </p:txBody>
          </p:sp>
          <p:sp>
            <p:nvSpPr>
              <p:cNvPr id="232475" name="Line 1051"/>
              <p:cNvSpPr>
                <a:spLocks noChangeShapeType="1"/>
              </p:cNvSpPr>
              <p:nvPr/>
            </p:nvSpPr>
            <p:spPr bwMode="auto">
              <a:xfrm>
                <a:off x="4502" y="1171"/>
                <a:ext cx="0" cy="1757"/>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32482" name="Group 1058"/>
          <p:cNvGrpSpPr>
            <a:grpSpLocks/>
          </p:cNvGrpSpPr>
          <p:nvPr/>
        </p:nvGrpSpPr>
        <p:grpSpPr bwMode="auto">
          <a:xfrm>
            <a:off x="7883525" y="1843088"/>
            <a:ext cx="514350" cy="2789237"/>
            <a:chOff x="4896" y="1161"/>
            <a:chExt cx="324" cy="1757"/>
          </a:xfrm>
        </p:grpSpPr>
        <p:sp>
          <p:nvSpPr>
            <p:cNvPr id="232477" name="Text Box 1053"/>
            <p:cNvSpPr txBox="1">
              <a:spLocks noChangeArrowheads="1"/>
            </p:cNvSpPr>
            <p:nvPr/>
          </p:nvSpPr>
          <p:spPr bwMode="auto">
            <a:xfrm rot="5400000">
              <a:off x="4361" y="1766"/>
              <a:ext cx="14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dirty="0" smtClean="0">
                  <a:solidFill>
                    <a:srgbClr val="FF3300"/>
                  </a:solidFill>
                  <a:latin typeface="Trebuchet MS" pitchFamily="34" charset="0"/>
                </a:rPr>
                <a:t>spacing</a:t>
              </a:r>
              <a:endParaRPr lang="en-US" dirty="0">
                <a:solidFill>
                  <a:srgbClr val="FF3300"/>
                </a:solidFill>
                <a:latin typeface="Trebuchet MS" pitchFamily="34" charset="0"/>
              </a:endParaRPr>
            </a:p>
          </p:txBody>
        </p:sp>
        <p:sp>
          <p:nvSpPr>
            <p:cNvPr id="232478" name="Line 1054"/>
            <p:cNvSpPr>
              <a:spLocks noChangeShapeType="1"/>
            </p:cNvSpPr>
            <p:nvPr/>
          </p:nvSpPr>
          <p:spPr bwMode="auto">
            <a:xfrm>
              <a:off x="4896" y="1161"/>
              <a:ext cx="0" cy="175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rebuchet MS" pitchFamily="34" charset="0"/>
              </a:endParaRPr>
            </a:p>
          </p:txBody>
        </p:sp>
      </p:grpSp>
      <p:grpSp>
        <p:nvGrpSpPr>
          <p:cNvPr id="232481" name="Group 1057"/>
          <p:cNvGrpSpPr>
            <a:grpSpLocks/>
          </p:cNvGrpSpPr>
          <p:nvPr/>
        </p:nvGrpSpPr>
        <p:grpSpPr bwMode="auto">
          <a:xfrm>
            <a:off x="974725" y="1704975"/>
            <a:ext cx="409576" cy="2789238"/>
            <a:chOff x="154" y="1074"/>
            <a:chExt cx="258" cy="1757"/>
          </a:xfrm>
        </p:grpSpPr>
        <p:sp>
          <p:nvSpPr>
            <p:cNvPr id="232479" name="Text Box 1055"/>
            <p:cNvSpPr txBox="1">
              <a:spLocks noChangeArrowheads="1"/>
            </p:cNvSpPr>
            <p:nvPr/>
          </p:nvSpPr>
          <p:spPr bwMode="auto">
            <a:xfrm rot="16200000">
              <a:off x="-415" y="1709"/>
              <a:ext cx="1430"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pPr>
              <a:r>
                <a:rPr lang="pt-PT" dirty="0" smtClean="0">
                  <a:solidFill>
                    <a:srgbClr val="FF3300"/>
                  </a:solidFill>
                  <a:latin typeface="Trebuchet MS" pitchFamily="34" charset="0"/>
                </a:rPr>
                <a:t>spacing</a:t>
              </a:r>
              <a:endParaRPr lang="en-US" dirty="0">
                <a:solidFill>
                  <a:srgbClr val="FF3300"/>
                </a:solidFill>
                <a:latin typeface="Trebuchet MS" pitchFamily="34" charset="0"/>
              </a:endParaRPr>
            </a:p>
          </p:txBody>
        </p:sp>
        <p:sp>
          <p:nvSpPr>
            <p:cNvPr id="232480" name="Line 1056"/>
            <p:cNvSpPr>
              <a:spLocks noChangeShapeType="1"/>
            </p:cNvSpPr>
            <p:nvPr/>
          </p:nvSpPr>
          <p:spPr bwMode="auto">
            <a:xfrm>
              <a:off x="154" y="1074"/>
              <a:ext cx="0" cy="1757"/>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rebuchet MS" pitchFamily="34" charset="0"/>
              </a:endParaRPr>
            </a:p>
          </p:txBody>
        </p:sp>
      </p:grpSp>
      <p:sp>
        <p:nvSpPr>
          <p:cNvPr id="232484" name="Text Box 1060"/>
          <p:cNvSpPr txBox="1">
            <a:spLocks noChangeArrowheads="1"/>
          </p:cNvSpPr>
          <p:nvPr/>
        </p:nvSpPr>
        <p:spPr bwMode="auto">
          <a:xfrm>
            <a:off x="5957888" y="212725"/>
            <a:ext cx="2927350" cy="33855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sz="1600" b="1" dirty="0" smtClean="0">
                <a:latin typeface="Tahoma" pitchFamily="34" charset="0"/>
              </a:rPr>
              <a:t>Plot number  spacing  N</a:t>
            </a:r>
            <a:endParaRPr lang="en-US" sz="1600" b="1" dirty="0">
              <a:latin typeface="Tahoma" pitchFamily="34" charset="0"/>
            </a:endParaRPr>
          </a:p>
        </p:txBody>
      </p:sp>
      <p:sp>
        <p:nvSpPr>
          <p:cNvPr id="2" name="Rounded Rectangle 1"/>
          <p:cNvSpPr/>
          <p:nvPr/>
        </p:nvSpPr>
        <p:spPr bwMode="auto">
          <a:xfrm>
            <a:off x="3467100" y="985838"/>
            <a:ext cx="271463" cy="3805237"/>
          </a:xfrm>
          <a:prstGeom prst="roundRect">
            <a:avLst/>
          </a:prstGeom>
          <a:no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Times New Roman" pitchFamily="18" charset="0"/>
            </a:endParaRPr>
          </a:p>
        </p:txBody>
      </p:sp>
      <p:sp>
        <p:nvSpPr>
          <p:cNvPr id="32" name="Rounded Rectangle 31"/>
          <p:cNvSpPr/>
          <p:nvPr/>
        </p:nvSpPr>
        <p:spPr bwMode="auto">
          <a:xfrm>
            <a:off x="6176964" y="1598613"/>
            <a:ext cx="271463" cy="3805237"/>
          </a:xfrm>
          <a:prstGeom prst="roundRect">
            <a:avLst/>
          </a:prstGeom>
          <a:no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2483"/>
                                        </p:tgtEl>
                                        <p:attrNameLst>
                                          <p:attrName>style.visibility</p:attrName>
                                        </p:attrNameLst>
                                      </p:cBhvr>
                                      <p:to>
                                        <p:strVal val="visible"/>
                                      </p:to>
                                    </p:set>
                                    <p:animEffect transition="in" filter="wipe(up)">
                                      <p:cBhvr>
                                        <p:cTn id="7" dur="500"/>
                                        <p:tgtEl>
                                          <p:spTgt spid="232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32481"/>
                                        </p:tgtEl>
                                        <p:attrNameLst>
                                          <p:attrName>style.visibility</p:attrName>
                                        </p:attrNameLst>
                                      </p:cBhvr>
                                      <p:to>
                                        <p:strVal val="visible"/>
                                      </p:to>
                                    </p:set>
                                    <p:animEffect transition="in" filter="wipe(down)">
                                      <p:cBhvr>
                                        <p:cTn id="12" dur="500"/>
                                        <p:tgtEl>
                                          <p:spTgt spid="2324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2482"/>
                                        </p:tgtEl>
                                        <p:attrNameLst>
                                          <p:attrName>style.visibility</p:attrName>
                                        </p:attrNameLst>
                                      </p:cBhvr>
                                      <p:to>
                                        <p:strVal val="visible"/>
                                      </p:to>
                                    </p:set>
                                    <p:animEffect transition="in" filter="wipe(up)">
                                      <p:cBhvr>
                                        <p:cTn id="17" dur="500"/>
                                        <p:tgtEl>
                                          <p:spTgt spid="23248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1026"/>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smtClean="0"/>
              <a:t>Alto </a:t>
            </a:r>
            <a:r>
              <a:rPr lang="en-GB" dirty="0"/>
              <a:t>do </a:t>
            </a:r>
            <a:r>
              <a:rPr lang="en-GB" dirty="0" err="1" smtClean="0"/>
              <a:t>Vilão</a:t>
            </a:r>
            <a:r>
              <a:rPr lang="en-GB" dirty="0" smtClean="0"/>
              <a:t> trial</a:t>
            </a:r>
            <a:endParaRPr lang="en-GB" dirty="0"/>
          </a:p>
        </p:txBody>
      </p:sp>
      <p:sp>
        <p:nvSpPr>
          <p:cNvPr id="230403" name="Rectangle 1027"/>
          <p:cNvSpPr>
            <a:spLocks noGrp="1" noChangeArrowheads="1"/>
          </p:cNvSpPr>
          <p:nvPr>
            <p:ph type="body" idx="1"/>
          </p:nvPr>
        </p:nvSpPr>
        <p:spPr>
          <a:xfrm>
            <a:off x="609600" y="1676400"/>
            <a:ext cx="7924800" cy="541338"/>
          </a:xfrm>
          <a:solidFill>
            <a:schemeClr val="bg1"/>
          </a:solidFill>
        </p:spPr>
        <p:txBody>
          <a:bodyPr/>
          <a:lstStyle/>
          <a:p>
            <a:pPr algn="ctr">
              <a:buFontTx/>
              <a:buNone/>
            </a:pPr>
            <a:r>
              <a:rPr lang="en-GB" u="sng" dirty="0" smtClean="0"/>
              <a:t>Some results</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1026"/>
          <p:cNvSpPr>
            <a:spLocks noGrp="1" noChangeArrowheads="1"/>
          </p:cNvSpPr>
          <p:nvPr>
            <p:ph type="title"/>
          </p:nvPr>
        </p:nvSpPr>
        <p:spPr/>
        <p:txBody>
          <a:bodyPr/>
          <a:lstStyle/>
          <a:p>
            <a:r>
              <a:rPr lang="en-US" dirty="0" smtClean="0"/>
              <a:t>A</a:t>
            </a:r>
            <a:r>
              <a:rPr lang="pt-PT" dirty="0"/>
              <a:t>lto do </a:t>
            </a:r>
            <a:r>
              <a:rPr lang="pt-PT" dirty="0" smtClean="0"/>
              <a:t>Vilão trial</a:t>
            </a:r>
            <a:r>
              <a:rPr lang="en-US" dirty="0"/>
              <a:t/>
            </a:r>
            <a:br>
              <a:rPr lang="en-US" dirty="0"/>
            </a:br>
            <a:r>
              <a:rPr lang="pt-PT" sz="2000" dirty="0" smtClean="0">
                <a:solidFill>
                  <a:schemeClr val="accent6"/>
                </a:solidFill>
              </a:rPr>
              <a:t>dominant height </a:t>
            </a:r>
            <a:r>
              <a:rPr lang="pt-PT" sz="2000" dirty="0" smtClean="0"/>
              <a:t>in the trial “over” permanent </a:t>
            </a:r>
            <a:r>
              <a:rPr lang="pt-PT" sz="2000" dirty="0"/>
              <a:t>p</a:t>
            </a:r>
            <a:r>
              <a:rPr lang="pt-PT" sz="2000" dirty="0" smtClean="0"/>
              <a:t>lots 3x3 (x)</a:t>
            </a:r>
            <a:endParaRPr lang="en-US" sz="2000" dirty="0"/>
          </a:p>
        </p:txBody>
      </p:sp>
      <p:sp>
        <p:nvSpPr>
          <p:cNvPr id="234499"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1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522413"/>
            <a:ext cx="6599238"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184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1026"/>
          <p:cNvSpPr>
            <a:spLocks noGrp="1" noChangeArrowheads="1"/>
          </p:cNvSpPr>
          <p:nvPr>
            <p:ph type="title"/>
          </p:nvPr>
        </p:nvSpPr>
        <p:spPr/>
        <p:txBody>
          <a:bodyPr/>
          <a:lstStyle/>
          <a:p>
            <a:r>
              <a:rPr lang="en-US" dirty="0" smtClean="0"/>
              <a:t>A</a:t>
            </a:r>
            <a:r>
              <a:rPr lang="pt-PT" dirty="0"/>
              <a:t>lto do </a:t>
            </a:r>
            <a:r>
              <a:rPr lang="pt-PT" dirty="0" smtClean="0"/>
              <a:t>Vilão trial</a:t>
            </a:r>
            <a:r>
              <a:rPr lang="en-US" dirty="0"/>
              <a:t/>
            </a:r>
            <a:br>
              <a:rPr lang="en-US" dirty="0"/>
            </a:br>
            <a:r>
              <a:rPr lang="en-US" sz="2000" dirty="0" smtClean="0">
                <a:solidFill>
                  <a:schemeClr val="accent6"/>
                </a:solidFill>
              </a:rPr>
              <a:t>quadratic mean </a:t>
            </a:r>
            <a:r>
              <a:rPr lang="pt-PT" sz="2000" dirty="0" smtClean="0">
                <a:solidFill>
                  <a:schemeClr val="accent6"/>
                </a:solidFill>
              </a:rPr>
              <a:t>diameter </a:t>
            </a:r>
            <a:r>
              <a:rPr lang="pt-PT" sz="2000" dirty="0" smtClean="0"/>
              <a:t>in the trail “over” permanent plots 3x3 (x)</a:t>
            </a:r>
            <a:endParaRPr lang="en-US" sz="2000" dirty="0"/>
          </a:p>
        </p:txBody>
      </p:sp>
      <p:sp>
        <p:nvSpPr>
          <p:cNvPr id="234499"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1519238"/>
            <a:ext cx="6618288"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1026"/>
          <p:cNvSpPr>
            <a:spLocks noGrp="1" noChangeArrowheads="1"/>
          </p:cNvSpPr>
          <p:nvPr>
            <p:ph type="title"/>
          </p:nvPr>
        </p:nvSpPr>
        <p:spPr/>
        <p:txBody>
          <a:bodyPr/>
          <a:lstStyle/>
          <a:p>
            <a:r>
              <a:rPr lang="en-US" dirty="0" smtClean="0">
                <a:solidFill>
                  <a:schemeClr val="tx1"/>
                </a:solidFill>
              </a:rPr>
              <a:t>A</a:t>
            </a:r>
            <a:r>
              <a:rPr lang="pt-PT" dirty="0">
                <a:solidFill>
                  <a:schemeClr val="tx1"/>
                </a:solidFill>
              </a:rPr>
              <a:t>lto do </a:t>
            </a:r>
            <a:r>
              <a:rPr lang="pt-PT" dirty="0" smtClean="0">
                <a:solidFill>
                  <a:schemeClr val="tx1"/>
                </a:solidFill>
              </a:rPr>
              <a:t>Vilão trial</a:t>
            </a:r>
            <a:r>
              <a:rPr lang="en-US" dirty="0">
                <a:solidFill>
                  <a:schemeClr val="accent6"/>
                </a:solidFill>
              </a:rPr>
              <a:t/>
            </a:r>
            <a:br>
              <a:rPr lang="en-US" dirty="0">
                <a:solidFill>
                  <a:schemeClr val="accent6"/>
                </a:solidFill>
              </a:rPr>
            </a:br>
            <a:r>
              <a:rPr lang="en-US" sz="2000" dirty="0" smtClean="0">
                <a:solidFill>
                  <a:schemeClr val="accent6"/>
                </a:solidFill>
              </a:rPr>
              <a:t>basal area </a:t>
            </a:r>
            <a:r>
              <a:rPr lang="en-US" sz="2000" dirty="0" smtClean="0"/>
              <a:t>in the </a:t>
            </a:r>
            <a:r>
              <a:rPr lang="pt-PT" sz="2000" dirty="0" smtClean="0"/>
              <a:t>trial “over” permanent plots </a:t>
            </a:r>
            <a:r>
              <a:rPr lang="pt-PT" sz="2000" dirty="0"/>
              <a:t>3x3 (x)</a:t>
            </a:r>
            <a:endParaRPr lang="en-US" sz="2000" dirty="0"/>
          </a:p>
        </p:txBody>
      </p:sp>
      <p:sp>
        <p:nvSpPr>
          <p:cNvPr id="234499"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4504"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325" y="1522413"/>
            <a:ext cx="6599238"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61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1026"/>
          <p:cNvSpPr>
            <a:spLocks noGrp="1" noChangeArrowheads="1"/>
          </p:cNvSpPr>
          <p:nvPr>
            <p:ph type="title"/>
          </p:nvPr>
        </p:nvSpPr>
        <p:spPr/>
        <p:txBody>
          <a:bodyPr/>
          <a:lstStyle/>
          <a:p>
            <a:r>
              <a:rPr lang="en-US" dirty="0" smtClean="0"/>
              <a:t>A</a:t>
            </a:r>
            <a:r>
              <a:rPr lang="pt-PT" dirty="0"/>
              <a:t>lto do </a:t>
            </a:r>
            <a:r>
              <a:rPr lang="pt-PT" dirty="0" smtClean="0"/>
              <a:t>Vilão trial</a:t>
            </a:r>
            <a:r>
              <a:rPr lang="en-US" dirty="0"/>
              <a:t/>
            </a:r>
            <a:br>
              <a:rPr lang="en-US" dirty="0"/>
            </a:br>
            <a:r>
              <a:rPr lang="en-US" sz="2000" dirty="0">
                <a:solidFill>
                  <a:schemeClr val="accent6"/>
                </a:solidFill>
              </a:rPr>
              <a:t>volume</a:t>
            </a:r>
            <a:r>
              <a:rPr lang="pt-PT" sz="2000" dirty="0"/>
              <a:t> </a:t>
            </a:r>
            <a:r>
              <a:rPr lang="pt-PT" sz="2000" dirty="0" smtClean="0"/>
              <a:t>in the trial “over” permanent plots  </a:t>
            </a:r>
            <a:r>
              <a:rPr lang="pt-PT" sz="2000" dirty="0"/>
              <a:t>3x3 (x)</a:t>
            </a:r>
            <a:endParaRPr lang="en-US" sz="2800" dirty="0"/>
          </a:p>
        </p:txBody>
      </p:sp>
      <p:sp>
        <p:nvSpPr>
          <p:cNvPr id="235523"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5528"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1646238"/>
            <a:ext cx="6599237"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a:t>
            </a:r>
            <a:r>
              <a:rPr lang="pt-PT" dirty="0"/>
              <a:t>lto do </a:t>
            </a:r>
            <a:r>
              <a:rPr lang="pt-PT" dirty="0" smtClean="0"/>
              <a:t>Vilão trial</a:t>
            </a:r>
            <a:r>
              <a:rPr lang="en-US" dirty="0"/>
              <a:t/>
            </a:r>
            <a:br>
              <a:rPr lang="en-US" dirty="0"/>
            </a:br>
            <a:r>
              <a:rPr lang="pt-PT" sz="2000" dirty="0" smtClean="0">
                <a:solidFill>
                  <a:schemeClr val="accent2"/>
                </a:solidFill>
              </a:rPr>
              <a:t>mai in volume </a:t>
            </a:r>
            <a:r>
              <a:rPr lang="pt-PT" sz="2000" dirty="0" smtClean="0"/>
              <a:t>in the trial “over” permanent plots </a:t>
            </a:r>
            <a:r>
              <a:rPr lang="pt-PT" sz="2000" dirty="0"/>
              <a:t>3x3 (x)</a:t>
            </a:r>
            <a:endParaRPr lang="en-US" sz="2800" dirty="0"/>
          </a:p>
        </p:txBody>
      </p:sp>
      <p:sp>
        <p:nvSpPr>
          <p:cNvPr id="242691"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2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522413"/>
            <a:ext cx="6827837" cy="497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63" name="Rectangle 3"/>
          <p:cNvSpPr>
            <a:spLocks noGrp="1" noChangeArrowheads="1"/>
          </p:cNvSpPr>
          <p:nvPr>
            <p:ph type="title"/>
          </p:nvPr>
        </p:nvSpPr>
        <p:spPr/>
        <p:txBody>
          <a:bodyPr/>
          <a:lstStyle/>
          <a:p>
            <a:r>
              <a:rPr lang="en-GB" dirty="0"/>
              <a:t>Site productivity</a:t>
            </a:r>
            <a:endParaRPr lang="en-US" dirty="0"/>
          </a:p>
        </p:txBody>
      </p:sp>
      <p:sp>
        <p:nvSpPr>
          <p:cNvPr id="245764" name="Rectangle 4"/>
          <p:cNvSpPr>
            <a:spLocks noGrp="1" noChangeArrowheads="1"/>
          </p:cNvSpPr>
          <p:nvPr>
            <p:ph type="body" idx="1"/>
          </p:nvPr>
        </p:nvSpPr>
        <p:spPr/>
        <p:txBody>
          <a:bodyPr/>
          <a:lstStyle/>
          <a:p>
            <a:r>
              <a:rPr lang="en-US" sz="2000" dirty="0"/>
              <a:t>Site productivity may be defined as the </a:t>
            </a:r>
            <a:r>
              <a:rPr lang="en-US" sz="2000" dirty="0" smtClean="0"/>
              <a:t>potential net </a:t>
            </a:r>
            <a:r>
              <a:rPr lang="en-US" sz="2000" dirty="0"/>
              <a:t>primary production of biomass or the accumulation of biomass/unit area/unit </a:t>
            </a:r>
            <a:r>
              <a:rPr lang="en-US" sz="2000" dirty="0" smtClean="0"/>
              <a:t>time</a:t>
            </a:r>
            <a:endParaRPr lang="en-US" sz="2000" dirty="0"/>
          </a:p>
          <a:p>
            <a:r>
              <a:rPr lang="en-US" sz="2000" dirty="0"/>
              <a:t>It includes accumulation of tree biomass as well as all other plant and animal life in the </a:t>
            </a:r>
            <a:r>
              <a:rPr lang="en-US" sz="2000" dirty="0" smtClean="0"/>
              <a:t>site</a:t>
            </a:r>
            <a:endParaRPr lang="en-US" sz="2000" dirty="0"/>
          </a:p>
          <a:p>
            <a:r>
              <a:rPr lang="en-US" sz="2000" dirty="0" smtClean="0"/>
              <a:t>In </a:t>
            </a:r>
            <a:r>
              <a:rPr lang="en-US" sz="2000" dirty="0"/>
              <a:t>complex systems NPP is distributed among the different species present in the system, while simple systems allow for the concentration of NPP in the desired species as well as in the desired </a:t>
            </a:r>
            <a:r>
              <a:rPr lang="en-US" sz="2000" dirty="0" smtClean="0"/>
              <a:t>product</a:t>
            </a:r>
          </a:p>
          <a:p>
            <a:r>
              <a:rPr lang="en-US" sz="2000" dirty="0" smtClean="0"/>
              <a:t>The potential production is achieved when the stand attains the maximum leaf area</a:t>
            </a:r>
            <a:endParaRPr lang="pt-PT" sz="2000" dirty="0"/>
          </a:p>
          <a:p>
            <a:endParaRPr lang="en-US" sz="2000"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4">
                                            <p:txEl>
                                              <p:pRg st="0" end="0"/>
                                            </p:txEl>
                                          </p:spTgt>
                                        </p:tgtEl>
                                        <p:attrNameLst>
                                          <p:attrName>style.visibility</p:attrName>
                                        </p:attrNameLst>
                                      </p:cBhvr>
                                      <p:to>
                                        <p:strVal val="visible"/>
                                      </p:to>
                                    </p:set>
                                    <p:animEffect transition="in" filter="wipe(left)">
                                      <p:cBhvr>
                                        <p:cTn id="7" dur="500"/>
                                        <p:tgtEl>
                                          <p:spTgt spid="2457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64">
                                            <p:txEl>
                                              <p:pRg st="1" end="1"/>
                                            </p:txEl>
                                          </p:spTgt>
                                        </p:tgtEl>
                                        <p:attrNameLst>
                                          <p:attrName>style.visibility</p:attrName>
                                        </p:attrNameLst>
                                      </p:cBhvr>
                                      <p:to>
                                        <p:strVal val="visible"/>
                                      </p:to>
                                    </p:set>
                                    <p:animEffect transition="in" filter="wipe(left)">
                                      <p:cBhvr>
                                        <p:cTn id="12" dur="500"/>
                                        <p:tgtEl>
                                          <p:spTgt spid="2457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64">
                                            <p:txEl>
                                              <p:pRg st="2" end="2"/>
                                            </p:txEl>
                                          </p:spTgt>
                                        </p:tgtEl>
                                        <p:attrNameLst>
                                          <p:attrName>style.visibility</p:attrName>
                                        </p:attrNameLst>
                                      </p:cBhvr>
                                      <p:to>
                                        <p:strVal val="visible"/>
                                      </p:to>
                                    </p:set>
                                    <p:animEffect transition="in" filter="wipe(left)">
                                      <p:cBhvr>
                                        <p:cTn id="17" dur="500"/>
                                        <p:tgtEl>
                                          <p:spTgt spid="2457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64">
                                            <p:txEl>
                                              <p:pRg st="3" end="3"/>
                                            </p:txEl>
                                          </p:spTgt>
                                        </p:tgtEl>
                                        <p:attrNameLst>
                                          <p:attrName>style.visibility</p:attrName>
                                        </p:attrNameLst>
                                      </p:cBhvr>
                                      <p:to>
                                        <p:strVal val="visible"/>
                                      </p:to>
                                    </p:set>
                                    <p:animEffect transition="in" filter="wipe(left)">
                                      <p:cBhvr>
                                        <p:cTn id="22" dur="500"/>
                                        <p:tgtEl>
                                          <p:spTgt spid="2457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25438" y="2711450"/>
            <a:ext cx="8458200" cy="1646238"/>
          </a:xfrm>
        </p:spPr>
        <p:txBody>
          <a:bodyPr/>
          <a:lstStyle/>
          <a:p>
            <a:r>
              <a:rPr lang="en-GB" sz="4000" dirty="0" smtClean="0"/>
              <a:t>Optimization of productivity trial</a:t>
            </a:r>
            <a:r>
              <a:rPr lang="en-GB" sz="4000" dirty="0"/>
              <a:t/>
            </a:r>
            <a:br>
              <a:rPr lang="en-GB" sz="4000" dirty="0"/>
            </a:br>
            <a:r>
              <a:rPr lang="en-GB" sz="3600" dirty="0" smtClean="0">
                <a:solidFill>
                  <a:srgbClr val="008000"/>
                </a:solidFill>
              </a:rPr>
              <a:t>fertilization and irrigation</a:t>
            </a:r>
            <a:endParaRPr lang="en-GB" sz="40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1027"/>
          <p:cNvSpPr>
            <a:spLocks noGrp="1" noChangeArrowheads="1"/>
          </p:cNvSpPr>
          <p:nvPr>
            <p:ph type="ctrTitle"/>
          </p:nvPr>
        </p:nvSpPr>
        <p:spPr>
          <a:xfrm>
            <a:off x="685800" y="914400"/>
            <a:ext cx="7696200" cy="5029200"/>
          </a:xfrm>
        </p:spPr>
        <p:txBody>
          <a:bodyPr/>
          <a:lstStyle/>
          <a:p>
            <a:r>
              <a:rPr lang="en-GB" dirty="0"/>
              <a:t/>
            </a:r>
            <a:br>
              <a:rPr lang="en-GB" dirty="0"/>
            </a:br>
            <a:r>
              <a:rPr lang="en-GB" dirty="0" smtClean="0"/>
              <a:t>Research team</a:t>
            </a:r>
            <a:r>
              <a:rPr lang="en-GB" dirty="0"/>
              <a:t/>
            </a:r>
            <a:br>
              <a:rPr lang="en-GB" dirty="0"/>
            </a:br>
            <a:r>
              <a:rPr lang="en-GB" dirty="0"/>
              <a:t>(CELBI, Univ. Uppsala, ISA)</a:t>
            </a:r>
            <a:r>
              <a:rPr lang="en-GB" sz="2400" dirty="0"/>
              <a:t/>
            </a:r>
            <a:br>
              <a:rPr lang="en-GB" sz="2400" dirty="0"/>
            </a:br>
            <a:r>
              <a:rPr lang="en-GB" sz="2400" dirty="0"/>
              <a:t/>
            </a:r>
            <a:br>
              <a:rPr lang="en-GB" sz="2400" dirty="0"/>
            </a:br>
            <a:r>
              <a:rPr lang="en-GB" sz="2400" dirty="0" smtClean="0"/>
              <a:t>Coordination:</a:t>
            </a:r>
            <a:r>
              <a:rPr lang="en-GB" sz="2400" dirty="0"/>
              <a:t/>
            </a:r>
            <a:br>
              <a:rPr lang="en-GB" sz="2400" dirty="0"/>
            </a:br>
            <a:r>
              <a:rPr lang="en-GB" sz="2400" dirty="0"/>
              <a:t/>
            </a:r>
            <a:br>
              <a:rPr lang="en-GB" sz="2400" dirty="0"/>
            </a:br>
            <a:r>
              <a:rPr lang="en-GB" sz="2000" dirty="0"/>
              <a:t>João </a:t>
            </a:r>
            <a:r>
              <a:rPr lang="en-GB" sz="2000" dirty="0" err="1"/>
              <a:t>S.Pereira</a:t>
            </a:r>
            <a:r>
              <a:rPr lang="en-GB" sz="2000" dirty="0"/>
              <a:t>, </a:t>
            </a:r>
            <a:r>
              <a:rPr lang="en-GB" sz="2000" dirty="0" err="1"/>
              <a:t>Sune</a:t>
            </a:r>
            <a:r>
              <a:rPr lang="en-GB" sz="2000" dirty="0"/>
              <a:t> Linder </a:t>
            </a:r>
            <a:r>
              <a:rPr lang="en-GB" sz="2000" dirty="0" smtClean="0"/>
              <a:t>(physiology)</a:t>
            </a:r>
            <a:r>
              <a:rPr lang="en-GB" sz="2000" dirty="0"/>
              <a:t/>
            </a:r>
            <a:br>
              <a:rPr lang="en-GB" sz="2000" dirty="0"/>
            </a:br>
            <a:r>
              <a:rPr lang="en-GB" sz="2000" dirty="0"/>
              <a:t>M. Madeira, A. Fabião, T. Ericsson (</a:t>
            </a:r>
            <a:r>
              <a:rPr lang="en-GB" sz="2000" dirty="0" smtClean="0"/>
              <a:t>soils) </a:t>
            </a:r>
            <a:r>
              <a:rPr lang="en-GB" sz="2000" dirty="0"/>
              <a:t/>
            </a:r>
            <a:br>
              <a:rPr lang="en-GB" sz="2000" dirty="0"/>
            </a:br>
            <a:r>
              <a:rPr lang="en-GB" sz="2000" dirty="0"/>
              <a:t>Margarida Tomé, Clara Araújo (</a:t>
            </a:r>
            <a:r>
              <a:rPr lang="en-GB" sz="2000" dirty="0" smtClean="0"/>
              <a:t>biometry)</a:t>
            </a:r>
            <a:r>
              <a:rPr lang="en-GB" sz="2000" i="1" dirty="0"/>
              <a:t/>
            </a:r>
            <a:br>
              <a:rPr lang="en-GB" sz="2000" i="1" dirty="0"/>
            </a:br>
            <a:r>
              <a:rPr lang="en-GB" sz="2400" dirty="0"/>
              <a:t/>
            </a:r>
            <a:br>
              <a:rPr lang="en-GB" sz="2400" dirty="0"/>
            </a:br>
            <a:endParaRPr lang="en-GB"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1026"/>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47"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smtClean="0"/>
              <a:t>Optimization of productivity </a:t>
            </a:r>
            <a:r>
              <a:rPr lang="en-GB" dirty="0"/>
              <a:t>- </a:t>
            </a:r>
            <a:r>
              <a:rPr lang="en-GB" dirty="0" smtClean="0"/>
              <a:t>objectives</a:t>
            </a:r>
            <a:endParaRPr lang="en-GB" dirty="0"/>
          </a:p>
        </p:txBody>
      </p:sp>
      <p:sp>
        <p:nvSpPr>
          <p:cNvPr id="185348" name="Rectangle 1028"/>
          <p:cNvSpPr>
            <a:spLocks noGrp="1" noChangeArrowheads="1"/>
          </p:cNvSpPr>
          <p:nvPr>
            <p:ph type="body" idx="1"/>
          </p:nvPr>
        </p:nvSpPr>
        <p:spPr/>
        <p:txBody>
          <a:bodyPr/>
          <a:lstStyle/>
          <a:p>
            <a:r>
              <a:rPr lang="en-GB" sz="2000" u="sng" dirty="0" smtClean="0"/>
              <a:t>Main objective</a:t>
            </a:r>
            <a:endParaRPr lang="en-GB" sz="2000" dirty="0"/>
          </a:p>
          <a:p>
            <a:pPr lvl="1"/>
            <a:r>
              <a:rPr lang="en-GB" sz="1800" dirty="0" smtClean="0"/>
              <a:t>Evaluate the effect of optimum availability of water and nutrients in </a:t>
            </a:r>
            <a:r>
              <a:rPr lang="en-GB" sz="1800" i="1" dirty="0" smtClean="0"/>
              <a:t>Eucalyptus </a:t>
            </a:r>
            <a:r>
              <a:rPr lang="en-GB" sz="1800" i="1" dirty="0" err="1"/>
              <a:t>globulus</a:t>
            </a:r>
            <a:r>
              <a:rPr lang="en-GB" sz="1800" dirty="0"/>
              <a:t> </a:t>
            </a:r>
            <a:r>
              <a:rPr lang="en-GB" sz="1800" dirty="0" smtClean="0"/>
              <a:t>productivity to establish the limits of biomass production in the Atlantic areas with Mediterranean influence</a:t>
            </a:r>
            <a:endParaRPr lang="en-GB" sz="1800" dirty="0"/>
          </a:p>
          <a:p>
            <a:r>
              <a:rPr lang="en-GB" sz="2000" u="sng" dirty="0" smtClean="0"/>
              <a:t>Through</a:t>
            </a:r>
            <a:endParaRPr lang="en-GB" sz="2000" dirty="0"/>
          </a:p>
          <a:p>
            <a:pPr lvl="1"/>
            <a:r>
              <a:rPr lang="en-GB" sz="1800" dirty="0" smtClean="0"/>
              <a:t>The establishment of a trial with different treatments of irrigation and fertilization</a:t>
            </a:r>
            <a:endParaRPr lang="en-GB" sz="1800" dirty="0"/>
          </a:p>
          <a:p>
            <a:pPr lvl="1"/>
            <a:r>
              <a:rPr lang="en-GB" sz="1800" dirty="0" smtClean="0"/>
              <a:t>Intensive </a:t>
            </a:r>
            <a:r>
              <a:rPr lang="en-GB" sz="1800" dirty="0" err="1" smtClean="0"/>
              <a:t>monitorization</a:t>
            </a:r>
            <a:r>
              <a:rPr lang="en-GB" sz="1800" dirty="0" smtClean="0"/>
              <a:t> of the trials, including climate, plant growth, physiological parameters, nutrients in the soil and in the plant, </a:t>
            </a:r>
            <a:r>
              <a:rPr lang="en-GB" sz="1800" dirty="0" err="1" smtClean="0"/>
              <a:t>etc</a:t>
            </a:r>
            <a:endParaRPr lang="en-GB" sz="18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48">
                                            <p:txEl>
                                              <p:pRg st="0" end="0"/>
                                            </p:txEl>
                                          </p:spTgt>
                                        </p:tgtEl>
                                        <p:attrNameLst>
                                          <p:attrName>style.visibility</p:attrName>
                                        </p:attrNameLst>
                                      </p:cBhvr>
                                      <p:to>
                                        <p:strVal val="visible"/>
                                      </p:to>
                                    </p:set>
                                    <p:animEffect transition="in" filter="wipe(left)">
                                      <p:cBhvr>
                                        <p:cTn id="7" dur="500"/>
                                        <p:tgtEl>
                                          <p:spTgt spid="1853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48">
                                            <p:txEl>
                                              <p:pRg st="1" end="1"/>
                                            </p:txEl>
                                          </p:spTgt>
                                        </p:tgtEl>
                                        <p:attrNameLst>
                                          <p:attrName>style.visibility</p:attrName>
                                        </p:attrNameLst>
                                      </p:cBhvr>
                                      <p:to>
                                        <p:strVal val="visible"/>
                                      </p:to>
                                    </p:set>
                                    <p:animEffect transition="in" filter="wipe(left)">
                                      <p:cBhvr>
                                        <p:cTn id="12" dur="500"/>
                                        <p:tgtEl>
                                          <p:spTgt spid="1853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348">
                                            <p:txEl>
                                              <p:pRg st="2" end="2"/>
                                            </p:txEl>
                                          </p:spTgt>
                                        </p:tgtEl>
                                        <p:attrNameLst>
                                          <p:attrName>style.visibility</p:attrName>
                                        </p:attrNameLst>
                                      </p:cBhvr>
                                      <p:to>
                                        <p:strVal val="visible"/>
                                      </p:to>
                                    </p:set>
                                    <p:animEffect transition="in" filter="wipe(left)">
                                      <p:cBhvr>
                                        <p:cTn id="17" dur="500"/>
                                        <p:tgtEl>
                                          <p:spTgt spid="18534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348">
                                            <p:txEl>
                                              <p:pRg st="3" end="3"/>
                                            </p:txEl>
                                          </p:spTgt>
                                        </p:tgtEl>
                                        <p:attrNameLst>
                                          <p:attrName>style.visibility</p:attrName>
                                        </p:attrNameLst>
                                      </p:cBhvr>
                                      <p:to>
                                        <p:strVal val="visible"/>
                                      </p:to>
                                    </p:set>
                                    <p:animEffect transition="in" filter="wipe(left)">
                                      <p:cBhvr>
                                        <p:cTn id="22" dur="500"/>
                                        <p:tgtEl>
                                          <p:spTgt spid="1853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5348">
                                            <p:txEl>
                                              <p:pRg st="4" end="4"/>
                                            </p:txEl>
                                          </p:spTgt>
                                        </p:tgtEl>
                                        <p:attrNameLst>
                                          <p:attrName>style.visibility</p:attrName>
                                        </p:attrNameLst>
                                      </p:cBhvr>
                                      <p:to>
                                        <p:strVal val="visible"/>
                                      </p:to>
                                    </p:set>
                                    <p:animEffect transition="in" filter="wipe(left)">
                                      <p:cBhvr>
                                        <p:cTn id="27" dur="500"/>
                                        <p:tgtEl>
                                          <p:spTgt spid="1853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1026"/>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395"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smtClean="0"/>
              <a:t>Optimization of productivity trial</a:t>
            </a:r>
            <a:endParaRPr lang="en-GB" dirty="0"/>
          </a:p>
        </p:txBody>
      </p:sp>
      <p:sp>
        <p:nvSpPr>
          <p:cNvPr id="187396" name="Rectangle 1028"/>
          <p:cNvSpPr>
            <a:spLocks noGrp="1" noChangeArrowheads="1"/>
          </p:cNvSpPr>
          <p:nvPr>
            <p:ph type="body" idx="1"/>
          </p:nvPr>
        </p:nvSpPr>
        <p:spPr/>
        <p:txBody>
          <a:bodyPr/>
          <a:lstStyle/>
          <a:p>
            <a:r>
              <a:rPr lang="en-GB" sz="2000" u="sng" dirty="0" smtClean="0"/>
              <a:t>Localization</a:t>
            </a:r>
            <a:endParaRPr lang="en-GB" sz="2000" dirty="0"/>
          </a:p>
          <a:p>
            <a:pPr lvl="1"/>
            <a:r>
              <a:rPr lang="en-GB" sz="1800" dirty="0" smtClean="0"/>
              <a:t>Close to </a:t>
            </a:r>
            <a:r>
              <a:rPr lang="en-GB" sz="1800" dirty="0" err="1"/>
              <a:t>Óbidos</a:t>
            </a:r>
            <a:r>
              <a:rPr lang="en-GB" sz="1800" dirty="0"/>
              <a:t>, </a:t>
            </a:r>
            <a:r>
              <a:rPr lang="en-GB" sz="1800" dirty="0" smtClean="0"/>
              <a:t>centre of </a:t>
            </a:r>
            <a:r>
              <a:rPr lang="en-GB" sz="1800" dirty="0"/>
              <a:t>Portugal, 10 km </a:t>
            </a:r>
            <a:r>
              <a:rPr lang="en-GB" sz="1800" dirty="0" smtClean="0"/>
              <a:t>from the Atlantic Ocean, elevation of 30 m</a:t>
            </a:r>
            <a:endParaRPr lang="en-GB" sz="600" dirty="0"/>
          </a:p>
          <a:p>
            <a:r>
              <a:rPr lang="en-GB" sz="2000" u="sng" dirty="0" smtClean="0"/>
              <a:t>Climate</a:t>
            </a:r>
            <a:endParaRPr lang="en-GB" sz="2000" dirty="0"/>
          </a:p>
          <a:p>
            <a:pPr lvl="1"/>
            <a:r>
              <a:rPr lang="en-US" sz="1800" dirty="0"/>
              <a:t>Mean annual temperature: 15.2 ºC</a:t>
            </a:r>
          </a:p>
          <a:p>
            <a:pPr lvl="1"/>
            <a:r>
              <a:rPr lang="en-US" sz="1800" dirty="0"/>
              <a:t>Mean annual precipitation: 607 mm</a:t>
            </a:r>
          </a:p>
          <a:p>
            <a:pPr lvl="1"/>
            <a:r>
              <a:rPr lang="en-US" sz="1800" dirty="0"/>
              <a:t>Frost occurrence: not frequent</a:t>
            </a:r>
          </a:p>
          <a:p>
            <a:pPr lvl="1"/>
            <a:r>
              <a:rPr lang="en-US" sz="1800" dirty="0"/>
              <a:t>Dry season: June to September</a:t>
            </a:r>
          </a:p>
          <a:p>
            <a:pPr lvl="1"/>
            <a:r>
              <a:rPr lang="en-US" sz="1800" dirty="0"/>
              <a:t>Fog during summer, attenuating the effect of drought</a:t>
            </a:r>
          </a:p>
          <a:p>
            <a:r>
              <a:rPr lang="en-GB" sz="2000" u="sng" dirty="0" smtClean="0"/>
              <a:t>Plantation date</a:t>
            </a:r>
            <a:endParaRPr lang="en-GB" sz="2000" dirty="0"/>
          </a:p>
          <a:p>
            <a:pPr lvl="1"/>
            <a:r>
              <a:rPr lang="en-GB" sz="1800" dirty="0" smtClean="0"/>
              <a:t>March </a:t>
            </a:r>
            <a:r>
              <a:rPr lang="en-GB" sz="1800" dirty="0"/>
              <a:t>1986</a:t>
            </a:r>
          </a:p>
          <a:p>
            <a:pPr lvl="1"/>
            <a:endParaRPr lang="en-GB" sz="1800" dirty="0"/>
          </a:p>
          <a:p>
            <a:pPr lvl="1"/>
            <a:endParaRPr lang="en-GB" sz="6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wipe(left)">
                                      <p:cBhvr>
                                        <p:cTn id="7" dur="500"/>
                                        <p:tgtEl>
                                          <p:spTgt spid="187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7396">
                                            <p:txEl>
                                              <p:pRg st="1" end="1"/>
                                            </p:txEl>
                                          </p:spTgt>
                                        </p:tgtEl>
                                        <p:attrNameLst>
                                          <p:attrName>style.visibility</p:attrName>
                                        </p:attrNameLst>
                                      </p:cBhvr>
                                      <p:to>
                                        <p:strVal val="visible"/>
                                      </p:to>
                                    </p:set>
                                    <p:animEffect transition="in" filter="wipe(left)">
                                      <p:cBhvr>
                                        <p:cTn id="12" dur="500"/>
                                        <p:tgtEl>
                                          <p:spTgt spid="1873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7396">
                                            <p:txEl>
                                              <p:pRg st="2" end="2"/>
                                            </p:txEl>
                                          </p:spTgt>
                                        </p:tgtEl>
                                        <p:attrNameLst>
                                          <p:attrName>style.visibility</p:attrName>
                                        </p:attrNameLst>
                                      </p:cBhvr>
                                      <p:to>
                                        <p:strVal val="visible"/>
                                      </p:to>
                                    </p:set>
                                    <p:animEffect transition="in" filter="wipe(left)">
                                      <p:cBhvr>
                                        <p:cTn id="17" dur="500"/>
                                        <p:tgtEl>
                                          <p:spTgt spid="1873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7396">
                                            <p:txEl>
                                              <p:pRg st="3" end="3"/>
                                            </p:txEl>
                                          </p:spTgt>
                                        </p:tgtEl>
                                        <p:attrNameLst>
                                          <p:attrName>style.visibility</p:attrName>
                                        </p:attrNameLst>
                                      </p:cBhvr>
                                      <p:to>
                                        <p:strVal val="visible"/>
                                      </p:to>
                                    </p:set>
                                    <p:animEffect transition="in" filter="wipe(left)">
                                      <p:cBhvr>
                                        <p:cTn id="22" dur="500"/>
                                        <p:tgtEl>
                                          <p:spTgt spid="1873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7396">
                                            <p:txEl>
                                              <p:pRg st="4" end="4"/>
                                            </p:txEl>
                                          </p:spTgt>
                                        </p:tgtEl>
                                        <p:attrNameLst>
                                          <p:attrName>style.visibility</p:attrName>
                                        </p:attrNameLst>
                                      </p:cBhvr>
                                      <p:to>
                                        <p:strVal val="visible"/>
                                      </p:to>
                                    </p:set>
                                    <p:animEffect transition="in" filter="wipe(left)">
                                      <p:cBhvr>
                                        <p:cTn id="27" dur="500"/>
                                        <p:tgtEl>
                                          <p:spTgt spid="1873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7396">
                                            <p:txEl>
                                              <p:pRg st="5" end="5"/>
                                            </p:txEl>
                                          </p:spTgt>
                                        </p:tgtEl>
                                        <p:attrNameLst>
                                          <p:attrName>style.visibility</p:attrName>
                                        </p:attrNameLst>
                                      </p:cBhvr>
                                      <p:to>
                                        <p:strVal val="visible"/>
                                      </p:to>
                                    </p:set>
                                    <p:animEffect transition="in" filter="wipe(left)">
                                      <p:cBhvr>
                                        <p:cTn id="32" dur="500"/>
                                        <p:tgtEl>
                                          <p:spTgt spid="1873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7396">
                                            <p:txEl>
                                              <p:pRg st="6" end="6"/>
                                            </p:txEl>
                                          </p:spTgt>
                                        </p:tgtEl>
                                        <p:attrNameLst>
                                          <p:attrName>style.visibility</p:attrName>
                                        </p:attrNameLst>
                                      </p:cBhvr>
                                      <p:to>
                                        <p:strVal val="visible"/>
                                      </p:to>
                                    </p:set>
                                    <p:animEffect transition="in" filter="wipe(left)">
                                      <p:cBhvr>
                                        <p:cTn id="37" dur="500"/>
                                        <p:tgtEl>
                                          <p:spTgt spid="1873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7396">
                                            <p:txEl>
                                              <p:pRg st="7" end="7"/>
                                            </p:txEl>
                                          </p:spTgt>
                                        </p:tgtEl>
                                        <p:attrNameLst>
                                          <p:attrName>style.visibility</p:attrName>
                                        </p:attrNameLst>
                                      </p:cBhvr>
                                      <p:to>
                                        <p:strVal val="visible"/>
                                      </p:to>
                                    </p:set>
                                    <p:animEffect transition="in" filter="wipe(left)">
                                      <p:cBhvr>
                                        <p:cTn id="42" dur="500"/>
                                        <p:tgtEl>
                                          <p:spTgt spid="1873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7396">
                                            <p:txEl>
                                              <p:pRg st="8" end="8"/>
                                            </p:txEl>
                                          </p:spTgt>
                                        </p:tgtEl>
                                        <p:attrNameLst>
                                          <p:attrName>style.visibility</p:attrName>
                                        </p:attrNameLst>
                                      </p:cBhvr>
                                      <p:to>
                                        <p:strVal val="visible"/>
                                      </p:to>
                                    </p:set>
                                    <p:animEffect transition="in" filter="wipe(left)">
                                      <p:cBhvr>
                                        <p:cTn id="47" dur="500"/>
                                        <p:tgtEl>
                                          <p:spTgt spid="1873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7396">
                                            <p:txEl>
                                              <p:pRg st="9" end="9"/>
                                            </p:txEl>
                                          </p:spTgt>
                                        </p:tgtEl>
                                        <p:attrNameLst>
                                          <p:attrName>style.visibility</p:attrName>
                                        </p:attrNameLst>
                                      </p:cBhvr>
                                      <p:to>
                                        <p:strVal val="visible"/>
                                      </p:to>
                                    </p:set>
                                    <p:animEffect transition="in" filter="wipe(left)">
                                      <p:cBhvr>
                                        <p:cTn id="52" dur="500"/>
                                        <p:tgtEl>
                                          <p:spTgt spid="1873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build="p" bldLvl="3"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1026"/>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19"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88420" name="Rectangle 1028"/>
          <p:cNvSpPr>
            <a:spLocks noGrp="1" noChangeArrowheads="1"/>
          </p:cNvSpPr>
          <p:nvPr>
            <p:ph type="body" idx="1"/>
          </p:nvPr>
        </p:nvSpPr>
        <p:spPr/>
        <p:txBody>
          <a:bodyPr/>
          <a:lstStyle/>
          <a:p>
            <a:r>
              <a:rPr lang="en-GB" sz="2000" u="sng" dirty="0" smtClean="0"/>
              <a:t>Soil</a:t>
            </a:r>
            <a:endParaRPr lang="en-GB" sz="2000" dirty="0"/>
          </a:p>
          <a:p>
            <a:pPr lvl="1"/>
            <a:r>
              <a:rPr lang="en-GB" sz="1800" dirty="0" err="1"/>
              <a:t>Spodosols</a:t>
            </a:r>
            <a:r>
              <a:rPr lang="en-GB" sz="1800" dirty="0"/>
              <a:t> (FAO/UNESCO, 1994) </a:t>
            </a:r>
          </a:p>
          <a:p>
            <a:pPr lvl="1"/>
            <a:r>
              <a:rPr lang="en-GB" sz="1800" dirty="0" smtClean="0"/>
              <a:t>Sandy texture with a low amount of clay to 170 </a:t>
            </a:r>
            <a:r>
              <a:rPr lang="en-GB" sz="1800" dirty="0"/>
              <a:t>cm </a:t>
            </a:r>
            <a:r>
              <a:rPr lang="en-GB" sz="1800" dirty="0" smtClean="0"/>
              <a:t>of depth, except in a small part of the trial where slightly higher clay content could be observed from 90 </a:t>
            </a:r>
            <a:r>
              <a:rPr lang="en-GB" sz="1800" dirty="0"/>
              <a:t>cm</a:t>
            </a:r>
          </a:p>
          <a:p>
            <a:pPr lvl="1"/>
            <a:r>
              <a:rPr lang="en-GB" sz="1800" dirty="0" smtClean="0"/>
              <a:t>Low organic matter content </a:t>
            </a:r>
            <a:r>
              <a:rPr lang="en-GB" sz="1800" dirty="0"/>
              <a:t>(0.4 a 0.5 %) </a:t>
            </a:r>
            <a:r>
              <a:rPr lang="en-GB" sz="1800" dirty="0" smtClean="0"/>
              <a:t>at planting</a:t>
            </a:r>
            <a:endParaRPr lang="en-GB" sz="700" u="sng" dirty="0"/>
          </a:p>
          <a:p>
            <a:r>
              <a:rPr lang="en-GB" sz="2000" u="sng" dirty="0" smtClean="0"/>
              <a:t>Site preparation</a:t>
            </a:r>
            <a:endParaRPr lang="en-GB" sz="2000" dirty="0"/>
          </a:p>
          <a:p>
            <a:pPr lvl="1"/>
            <a:r>
              <a:rPr lang="en-GB" sz="1800" dirty="0" smtClean="0"/>
              <a:t>ploughing till </a:t>
            </a:r>
            <a:r>
              <a:rPr lang="en-GB" sz="1800" dirty="0"/>
              <a:t>80 cm </a:t>
            </a:r>
            <a:r>
              <a:rPr lang="en-GB" sz="1800" dirty="0" smtClean="0"/>
              <a:t>of depth </a:t>
            </a:r>
            <a:endParaRPr lang="en-GB" sz="600" u="sng" dirty="0"/>
          </a:p>
          <a:p>
            <a:r>
              <a:rPr lang="en-GB" sz="2000" u="sng" dirty="0" smtClean="0"/>
              <a:t>Spacing at planting</a:t>
            </a:r>
            <a:endParaRPr lang="en-GB" sz="2000" dirty="0"/>
          </a:p>
          <a:p>
            <a:pPr lvl="1"/>
            <a:r>
              <a:rPr lang="en-GB" sz="1800" dirty="0" smtClean="0"/>
              <a:t>Spacing of </a:t>
            </a:r>
            <a:r>
              <a:rPr lang="en-GB" sz="1800" dirty="0"/>
              <a:t>3x3 m </a:t>
            </a:r>
            <a:r>
              <a:rPr lang="en-GB" sz="1800" dirty="0" smtClean="0"/>
              <a:t>in the main plot (no harvest of trees) and of </a:t>
            </a:r>
            <a:r>
              <a:rPr lang="en-GB" sz="1800" dirty="0"/>
              <a:t>1.5x1.5 m </a:t>
            </a:r>
            <a:r>
              <a:rPr lang="en-GB" sz="1800" dirty="0" smtClean="0"/>
              <a:t>in the plot for destructive sampling, thinned at the age of </a:t>
            </a:r>
            <a:r>
              <a:rPr lang="en-GB" sz="1800" dirty="0"/>
              <a:t>2 </a:t>
            </a:r>
            <a:r>
              <a:rPr lang="en-GB" sz="1800" dirty="0" smtClean="0"/>
              <a:t>years to </a:t>
            </a:r>
            <a:r>
              <a:rPr lang="en-GB" sz="1800" dirty="0"/>
              <a:t>3x3 m</a:t>
            </a:r>
          </a:p>
          <a:p>
            <a:endParaRPr lang="en-GB" sz="700" dirty="0"/>
          </a:p>
          <a:p>
            <a:endParaRPr lang="en-GB" sz="7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420">
                                            <p:txEl>
                                              <p:pRg st="0" end="0"/>
                                            </p:txEl>
                                          </p:spTgt>
                                        </p:tgtEl>
                                        <p:attrNameLst>
                                          <p:attrName>style.visibility</p:attrName>
                                        </p:attrNameLst>
                                      </p:cBhvr>
                                      <p:to>
                                        <p:strVal val="visible"/>
                                      </p:to>
                                    </p:set>
                                    <p:animEffect transition="in" filter="wipe(left)">
                                      <p:cBhvr>
                                        <p:cTn id="7" dur="500"/>
                                        <p:tgtEl>
                                          <p:spTgt spid="188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8420">
                                            <p:txEl>
                                              <p:pRg st="1" end="1"/>
                                            </p:txEl>
                                          </p:spTgt>
                                        </p:tgtEl>
                                        <p:attrNameLst>
                                          <p:attrName>style.visibility</p:attrName>
                                        </p:attrNameLst>
                                      </p:cBhvr>
                                      <p:to>
                                        <p:strVal val="visible"/>
                                      </p:to>
                                    </p:set>
                                    <p:animEffect transition="in" filter="wipe(left)">
                                      <p:cBhvr>
                                        <p:cTn id="12" dur="500"/>
                                        <p:tgtEl>
                                          <p:spTgt spid="188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8420">
                                            <p:txEl>
                                              <p:pRg st="2" end="2"/>
                                            </p:txEl>
                                          </p:spTgt>
                                        </p:tgtEl>
                                        <p:attrNameLst>
                                          <p:attrName>style.visibility</p:attrName>
                                        </p:attrNameLst>
                                      </p:cBhvr>
                                      <p:to>
                                        <p:strVal val="visible"/>
                                      </p:to>
                                    </p:set>
                                    <p:animEffect transition="in" filter="wipe(left)">
                                      <p:cBhvr>
                                        <p:cTn id="17" dur="500"/>
                                        <p:tgtEl>
                                          <p:spTgt spid="188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8420">
                                            <p:txEl>
                                              <p:pRg st="3" end="3"/>
                                            </p:txEl>
                                          </p:spTgt>
                                        </p:tgtEl>
                                        <p:attrNameLst>
                                          <p:attrName>style.visibility</p:attrName>
                                        </p:attrNameLst>
                                      </p:cBhvr>
                                      <p:to>
                                        <p:strVal val="visible"/>
                                      </p:to>
                                    </p:set>
                                    <p:animEffect transition="in" filter="wipe(left)">
                                      <p:cBhvr>
                                        <p:cTn id="22" dur="500"/>
                                        <p:tgtEl>
                                          <p:spTgt spid="1884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8420">
                                            <p:txEl>
                                              <p:pRg st="4" end="4"/>
                                            </p:txEl>
                                          </p:spTgt>
                                        </p:tgtEl>
                                        <p:attrNameLst>
                                          <p:attrName>style.visibility</p:attrName>
                                        </p:attrNameLst>
                                      </p:cBhvr>
                                      <p:to>
                                        <p:strVal val="visible"/>
                                      </p:to>
                                    </p:set>
                                    <p:animEffect transition="in" filter="wipe(left)">
                                      <p:cBhvr>
                                        <p:cTn id="27" dur="500"/>
                                        <p:tgtEl>
                                          <p:spTgt spid="1884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8420">
                                            <p:txEl>
                                              <p:pRg st="5" end="5"/>
                                            </p:txEl>
                                          </p:spTgt>
                                        </p:tgtEl>
                                        <p:attrNameLst>
                                          <p:attrName>style.visibility</p:attrName>
                                        </p:attrNameLst>
                                      </p:cBhvr>
                                      <p:to>
                                        <p:strVal val="visible"/>
                                      </p:to>
                                    </p:set>
                                    <p:animEffect transition="in" filter="wipe(left)">
                                      <p:cBhvr>
                                        <p:cTn id="32" dur="500"/>
                                        <p:tgtEl>
                                          <p:spTgt spid="18842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8420">
                                            <p:txEl>
                                              <p:pRg st="6" end="6"/>
                                            </p:txEl>
                                          </p:spTgt>
                                        </p:tgtEl>
                                        <p:attrNameLst>
                                          <p:attrName>style.visibility</p:attrName>
                                        </p:attrNameLst>
                                      </p:cBhvr>
                                      <p:to>
                                        <p:strVal val="visible"/>
                                      </p:to>
                                    </p:set>
                                    <p:animEffect transition="in" filter="wipe(left)">
                                      <p:cBhvr>
                                        <p:cTn id="37" dur="500"/>
                                        <p:tgtEl>
                                          <p:spTgt spid="1884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8420">
                                            <p:txEl>
                                              <p:pRg st="7" end="7"/>
                                            </p:txEl>
                                          </p:spTgt>
                                        </p:tgtEl>
                                        <p:attrNameLst>
                                          <p:attrName>style.visibility</p:attrName>
                                        </p:attrNameLst>
                                      </p:cBhvr>
                                      <p:to>
                                        <p:strVal val="visible"/>
                                      </p:to>
                                    </p:set>
                                    <p:animEffect transition="in" filter="wipe(left)">
                                      <p:cBhvr>
                                        <p:cTn id="42" dur="500"/>
                                        <p:tgtEl>
                                          <p:spTgt spid="1884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67"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90468" name="Rectangle 4"/>
          <p:cNvSpPr>
            <a:spLocks noGrp="1" noChangeArrowheads="1"/>
          </p:cNvSpPr>
          <p:nvPr>
            <p:ph type="body" idx="1"/>
          </p:nvPr>
        </p:nvSpPr>
        <p:spPr>
          <a:xfrm>
            <a:off x="609600" y="1676400"/>
            <a:ext cx="5651500" cy="4876800"/>
          </a:xfrm>
        </p:spPr>
        <p:txBody>
          <a:bodyPr/>
          <a:lstStyle/>
          <a:p>
            <a:r>
              <a:rPr lang="en-GB" sz="2000" u="sng" dirty="0" smtClean="0"/>
              <a:t>Genetic material</a:t>
            </a:r>
            <a:endParaRPr lang="en-GB" sz="2000" u="sng" dirty="0"/>
          </a:p>
          <a:p>
            <a:pPr lvl="1"/>
            <a:r>
              <a:rPr lang="en-GB" sz="1800" dirty="0" smtClean="0"/>
              <a:t>Seedlings (genetically improved)</a:t>
            </a:r>
            <a:endParaRPr lang="en-GB" sz="700" u="sng" dirty="0"/>
          </a:p>
          <a:p>
            <a:r>
              <a:rPr lang="en-GB" sz="2000" u="sng" dirty="0" smtClean="0"/>
              <a:t>Fertilization at planting</a:t>
            </a:r>
            <a:endParaRPr lang="en-GB" sz="2000" dirty="0"/>
          </a:p>
          <a:p>
            <a:pPr lvl="1"/>
            <a:r>
              <a:rPr lang="en-GB" sz="1800" dirty="0" smtClean="0"/>
              <a:t>Commercial fertilizer </a:t>
            </a:r>
            <a:r>
              <a:rPr lang="en-GB" sz="1800" dirty="0"/>
              <a:t>(31 kg ha</a:t>
            </a:r>
            <a:r>
              <a:rPr lang="en-GB" sz="1800" baseline="30000" dirty="0"/>
              <a:t>-1</a:t>
            </a:r>
            <a:r>
              <a:rPr lang="en-GB" sz="1800" dirty="0"/>
              <a:t> N, 42 kg ha</a:t>
            </a:r>
            <a:r>
              <a:rPr lang="en-GB" sz="1800" baseline="30000" dirty="0"/>
              <a:t>-1</a:t>
            </a:r>
            <a:r>
              <a:rPr lang="en-GB" sz="1800" dirty="0"/>
              <a:t> K, 26 kg ha</a:t>
            </a:r>
            <a:r>
              <a:rPr lang="en-GB" sz="1800" baseline="30000" dirty="0"/>
              <a:t>-1</a:t>
            </a:r>
            <a:r>
              <a:rPr lang="en-GB" sz="1800" dirty="0"/>
              <a:t> P) + 1.5 t ha</a:t>
            </a:r>
            <a:r>
              <a:rPr lang="en-GB" sz="1800" baseline="30000" dirty="0"/>
              <a:t>-1</a:t>
            </a:r>
            <a:r>
              <a:rPr lang="en-GB" sz="1800" dirty="0"/>
              <a:t> </a:t>
            </a:r>
            <a:r>
              <a:rPr lang="en-GB" sz="1800" dirty="0" smtClean="0"/>
              <a:t>of dolomitic </a:t>
            </a:r>
            <a:r>
              <a:rPr lang="en-GB" sz="1800" dirty="0" err="1" smtClean="0"/>
              <a:t>calcarium</a:t>
            </a:r>
            <a:r>
              <a:rPr lang="en-GB" sz="1800" dirty="0" smtClean="0"/>
              <a:t> </a:t>
            </a:r>
            <a:r>
              <a:rPr lang="en-GB" sz="1800" dirty="0"/>
              <a:t>(66.5% de Ca CO</a:t>
            </a:r>
            <a:r>
              <a:rPr lang="en-GB" sz="1800" baseline="-25000" dirty="0"/>
              <a:t>3</a:t>
            </a:r>
            <a:r>
              <a:rPr lang="en-GB" sz="1800" dirty="0"/>
              <a:t>, 32.5% de Ng CO</a:t>
            </a:r>
            <a:r>
              <a:rPr lang="en-GB" sz="1800" baseline="-25000" dirty="0"/>
              <a:t>3</a:t>
            </a:r>
            <a:r>
              <a:rPr lang="en-GB" sz="1800" dirty="0" smtClean="0"/>
              <a:t>)</a:t>
            </a:r>
            <a:endParaRPr lang="en-GB" sz="700" dirty="0"/>
          </a:p>
          <a:p>
            <a:r>
              <a:rPr lang="en-GB" sz="2000" u="sng" dirty="0" smtClean="0"/>
              <a:t>Productivity</a:t>
            </a:r>
            <a:endParaRPr lang="en-GB" sz="2000" dirty="0"/>
          </a:p>
          <a:p>
            <a:pPr lvl="1"/>
            <a:r>
              <a:rPr lang="en-GB" sz="1800" dirty="0" smtClean="0"/>
              <a:t>According to the climatic classification of Portugal by Ribeiro </a:t>
            </a:r>
            <a:r>
              <a:rPr lang="en-GB" sz="1800" dirty="0"/>
              <a:t>e </a:t>
            </a:r>
            <a:r>
              <a:rPr lang="en-GB" sz="1800" dirty="0" smtClean="0"/>
              <a:t>Tomé (2000</a:t>
            </a:r>
            <a:r>
              <a:rPr lang="en-GB" sz="1800" dirty="0"/>
              <a:t>) </a:t>
            </a:r>
            <a:r>
              <a:rPr lang="en-GB" sz="1800" dirty="0" smtClean="0"/>
              <a:t>the trial is located in the “Centro </a:t>
            </a:r>
            <a:r>
              <a:rPr lang="en-GB" sz="1800" dirty="0" err="1" smtClean="0"/>
              <a:t>Litoral</a:t>
            </a:r>
            <a:r>
              <a:rPr lang="en-GB" sz="1800" dirty="0" smtClean="0"/>
              <a:t>” (CL) region</a:t>
            </a:r>
            <a:endParaRPr lang="en-GB" sz="1800" dirty="0"/>
          </a:p>
          <a:p>
            <a:pPr lvl="1"/>
            <a:r>
              <a:rPr lang="en-GB" sz="1800" dirty="0" smtClean="0"/>
              <a:t>Site index in the control plots is 23.2 and </a:t>
            </a:r>
            <a:r>
              <a:rPr lang="en-GB" sz="1800" dirty="0"/>
              <a:t>24.6, </a:t>
            </a:r>
            <a:r>
              <a:rPr lang="en-GB" sz="1800" dirty="0" smtClean="0"/>
              <a:t>respectively in blocks </a:t>
            </a:r>
            <a:r>
              <a:rPr lang="en-GB" sz="1800" dirty="0"/>
              <a:t>1 </a:t>
            </a:r>
            <a:r>
              <a:rPr lang="en-GB" sz="1800" dirty="0" smtClean="0"/>
              <a:t>and </a:t>
            </a:r>
            <a:r>
              <a:rPr lang="en-GB" sz="1800" dirty="0"/>
              <a:t>2, </a:t>
            </a:r>
            <a:r>
              <a:rPr lang="en-GB" sz="1800" dirty="0" smtClean="0"/>
              <a:t>close to the 99% percentile  for the region</a:t>
            </a:r>
            <a:endParaRPr lang="en-GB" sz="1800" dirty="0"/>
          </a:p>
          <a:p>
            <a:endParaRPr lang="en-GB" sz="2000" dirty="0"/>
          </a:p>
          <a:p>
            <a:endParaRPr lang="en-GB" sz="600" dirty="0"/>
          </a:p>
          <a:p>
            <a:endParaRPr lang="en-GB" sz="500" dirty="0"/>
          </a:p>
        </p:txBody>
      </p:sp>
      <p:pic>
        <p:nvPicPr>
          <p:cNvPr id="5" name="Picture 24" descr="D:\Slides\GLOBULUS\reg(6+2)_cl.bmp"/>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9756" t="13416" r="33554" b="37331"/>
          <a:stretch/>
        </p:blipFill>
        <p:spPr bwMode="auto">
          <a:xfrm>
            <a:off x="6268591" y="1676400"/>
            <a:ext cx="2253615" cy="427990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bwMode="auto">
          <a:xfrm>
            <a:off x="6514967" y="2402948"/>
            <a:ext cx="1052226" cy="2126615"/>
          </a:xfrm>
          <a:custGeom>
            <a:avLst/>
            <a:gdLst>
              <a:gd name="connsiteX0" fmla="*/ 140476 w 1052226"/>
              <a:gd name="connsiteY0" fmla="*/ 2115037 h 2126615"/>
              <a:gd name="connsiteX1" fmla="*/ 5438 w 1052226"/>
              <a:gd name="connsiteY1" fmla="*/ 2118895 h 2126615"/>
              <a:gd name="connsiteX2" fmla="*/ 28587 w 1052226"/>
              <a:gd name="connsiteY2" fmla="*/ 2030156 h 2126615"/>
              <a:gd name="connsiteX3" fmla="*/ 47879 w 1052226"/>
              <a:gd name="connsiteY3" fmla="*/ 1991574 h 2126615"/>
              <a:gd name="connsiteX4" fmla="*/ 36304 w 1052226"/>
              <a:gd name="connsiteY4" fmla="*/ 1925984 h 2126615"/>
              <a:gd name="connsiteX5" fmla="*/ 59453 w 1052226"/>
              <a:gd name="connsiteY5" fmla="*/ 1868110 h 2126615"/>
              <a:gd name="connsiteX6" fmla="*/ 105752 w 1052226"/>
              <a:gd name="connsiteY6" fmla="*/ 1725356 h 2126615"/>
              <a:gd name="connsiteX7" fmla="*/ 71028 w 1052226"/>
              <a:gd name="connsiteY7" fmla="*/ 1640475 h 2126615"/>
              <a:gd name="connsiteX8" fmla="*/ 140476 w 1052226"/>
              <a:gd name="connsiteY8" fmla="*/ 1621184 h 2126615"/>
              <a:gd name="connsiteX9" fmla="*/ 198349 w 1052226"/>
              <a:gd name="connsiteY9" fmla="*/ 1567168 h 2126615"/>
              <a:gd name="connsiteX10" fmla="*/ 240790 w 1052226"/>
              <a:gd name="connsiteY10" fmla="*/ 1505437 h 2126615"/>
              <a:gd name="connsiteX11" fmla="*/ 275514 w 1052226"/>
              <a:gd name="connsiteY11" fmla="*/ 1420556 h 2126615"/>
              <a:gd name="connsiteX12" fmla="*/ 317955 w 1052226"/>
              <a:gd name="connsiteY12" fmla="*/ 1285518 h 2126615"/>
              <a:gd name="connsiteX13" fmla="*/ 375828 w 1052226"/>
              <a:gd name="connsiteY13" fmla="*/ 1131189 h 2126615"/>
              <a:gd name="connsiteX14" fmla="*/ 402836 w 1052226"/>
              <a:gd name="connsiteY14" fmla="*/ 1061741 h 2126615"/>
              <a:gd name="connsiteX15" fmla="*/ 379686 w 1052226"/>
              <a:gd name="connsiteY15" fmla="*/ 1007725 h 2126615"/>
              <a:gd name="connsiteX16" fmla="*/ 402836 w 1052226"/>
              <a:gd name="connsiteY16" fmla="*/ 891979 h 2126615"/>
              <a:gd name="connsiteX17" fmla="*/ 534015 w 1052226"/>
              <a:gd name="connsiteY17" fmla="*/ 378834 h 2126615"/>
              <a:gd name="connsiteX18" fmla="*/ 522441 w 1052226"/>
              <a:gd name="connsiteY18" fmla="*/ 259229 h 2126615"/>
              <a:gd name="connsiteX19" fmla="*/ 445276 w 1052226"/>
              <a:gd name="connsiteY19" fmla="*/ 20019 h 2126615"/>
              <a:gd name="connsiteX20" fmla="*/ 464567 w 1052226"/>
              <a:gd name="connsiteY20" fmla="*/ 12303 h 2126615"/>
              <a:gd name="connsiteX21" fmla="*/ 499291 w 1052226"/>
              <a:gd name="connsiteY21" fmla="*/ 8444 h 2126615"/>
              <a:gd name="connsiteX22" fmla="*/ 530157 w 1052226"/>
              <a:gd name="connsiteY22" fmla="*/ 39310 h 2126615"/>
              <a:gd name="connsiteX23" fmla="*/ 557165 w 1052226"/>
              <a:gd name="connsiteY23" fmla="*/ 62460 h 2126615"/>
              <a:gd name="connsiteX24" fmla="*/ 561023 w 1052226"/>
              <a:gd name="connsiteY24" fmla="*/ 120333 h 2126615"/>
              <a:gd name="connsiteX25" fmla="*/ 561023 w 1052226"/>
              <a:gd name="connsiteY25" fmla="*/ 147341 h 2126615"/>
              <a:gd name="connsiteX26" fmla="*/ 588030 w 1052226"/>
              <a:gd name="connsiteY26" fmla="*/ 151199 h 2126615"/>
              <a:gd name="connsiteX27" fmla="*/ 630471 w 1052226"/>
              <a:gd name="connsiteY27" fmla="*/ 174348 h 2126615"/>
              <a:gd name="connsiteX28" fmla="*/ 653620 w 1052226"/>
              <a:gd name="connsiteY28" fmla="*/ 174348 h 2126615"/>
              <a:gd name="connsiteX29" fmla="*/ 680628 w 1052226"/>
              <a:gd name="connsiteY29" fmla="*/ 174348 h 2126615"/>
              <a:gd name="connsiteX30" fmla="*/ 696061 w 1052226"/>
              <a:gd name="connsiteY30" fmla="*/ 170490 h 2126615"/>
              <a:gd name="connsiteX31" fmla="*/ 730785 w 1052226"/>
              <a:gd name="connsiteY31" fmla="*/ 174348 h 2126615"/>
              <a:gd name="connsiteX32" fmla="*/ 761651 w 1052226"/>
              <a:gd name="connsiteY32" fmla="*/ 174348 h 2126615"/>
              <a:gd name="connsiteX33" fmla="*/ 780942 w 1052226"/>
              <a:gd name="connsiteY33" fmla="*/ 174348 h 2126615"/>
              <a:gd name="connsiteX34" fmla="*/ 831099 w 1052226"/>
              <a:gd name="connsiteY34" fmla="*/ 178206 h 2126615"/>
              <a:gd name="connsiteX35" fmla="*/ 850390 w 1052226"/>
              <a:gd name="connsiteY35" fmla="*/ 185923 h 2126615"/>
              <a:gd name="connsiteX36" fmla="*/ 888972 w 1052226"/>
              <a:gd name="connsiteY36" fmla="*/ 224505 h 2126615"/>
              <a:gd name="connsiteX37" fmla="*/ 865823 w 1052226"/>
              <a:gd name="connsiteY37" fmla="*/ 270804 h 2126615"/>
              <a:gd name="connsiteX38" fmla="*/ 777084 w 1052226"/>
              <a:gd name="connsiteY38" fmla="*/ 317103 h 2126615"/>
              <a:gd name="connsiteX39" fmla="*/ 769367 w 1052226"/>
              <a:gd name="connsiteY39" fmla="*/ 374976 h 2126615"/>
              <a:gd name="connsiteX40" fmla="*/ 688344 w 1052226"/>
              <a:gd name="connsiteY40" fmla="*/ 374976 h 2126615"/>
              <a:gd name="connsiteX41" fmla="*/ 665195 w 1052226"/>
              <a:gd name="connsiteY41" fmla="*/ 417417 h 2126615"/>
              <a:gd name="connsiteX42" fmla="*/ 699919 w 1052226"/>
              <a:gd name="connsiteY42" fmla="*/ 448282 h 2126615"/>
              <a:gd name="connsiteX43" fmla="*/ 661337 w 1052226"/>
              <a:gd name="connsiteY43" fmla="*/ 510014 h 2126615"/>
              <a:gd name="connsiteX44" fmla="*/ 765509 w 1052226"/>
              <a:gd name="connsiteY44" fmla="*/ 537022 h 2126615"/>
              <a:gd name="connsiteX45" fmla="*/ 730785 w 1052226"/>
              <a:gd name="connsiteY45" fmla="*/ 575604 h 2126615"/>
              <a:gd name="connsiteX46" fmla="*/ 753934 w 1052226"/>
              <a:gd name="connsiteY46" fmla="*/ 641194 h 2126615"/>
              <a:gd name="connsiteX47" fmla="*/ 777084 w 1052226"/>
              <a:gd name="connsiteY47" fmla="*/ 672060 h 2126615"/>
              <a:gd name="connsiteX48" fmla="*/ 750076 w 1052226"/>
              <a:gd name="connsiteY48" fmla="*/ 679776 h 2126615"/>
              <a:gd name="connsiteX49" fmla="*/ 761651 w 1052226"/>
              <a:gd name="connsiteY49" fmla="*/ 737649 h 2126615"/>
              <a:gd name="connsiteX50" fmla="*/ 723068 w 1052226"/>
              <a:gd name="connsiteY50" fmla="*/ 780090 h 2126615"/>
              <a:gd name="connsiteX51" fmla="*/ 715352 w 1052226"/>
              <a:gd name="connsiteY51" fmla="*/ 834105 h 2126615"/>
              <a:gd name="connsiteX52" fmla="*/ 723068 w 1052226"/>
              <a:gd name="connsiteY52" fmla="*/ 861113 h 2126615"/>
              <a:gd name="connsiteX53" fmla="*/ 723068 w 1052226"/>
              <a:gd name="connsiteY53" fmla="*/ 861113 h 2126615"/>
              <a:gd name="connsiteX54" fmla="*/ 780942 w 1052226"/>
              <a:gd name="connsiteY54" fmla="*/ 891979 h 2126615"/>
              <a:gd name="connsiteX55" fmla="*/ 842674 w 1052226"/>
              <a:gd name="connsiteY55" fmla="*/ 834105 h 2126615"/>
              <a:gd name="connsiteX56" fmla="*/ 861965 w 1052226"/>
              <a:gd name="connsiteY56" fmla="*/ 787806 h 2126615"/>
              <a:gd name="connsiteX57" fmla="*/ 912122 w 1052226"/>
              <a:gd name="connsiteY57" fmla="*/ 776232 h 2126615"/>
              <a:gd name="connsiteX58" fmla="*/ 954562 w 1052226"/>
              <a:gd name="connsiteY58" fmla="*/ 749224 h 2126615"/>
              <a:gd name="connsiteX59" fmla="*/ 958420 w 1052226"/>
              <a:gd name="connsiteY59" fmla="*/ 795523 h 2126615"/>
              <a:gd name="connsiteX60" fmla="*/ 969995 w 1052226"/>
              <a:gd name="connsiteY60" fmla="*/ 849538 h 2126615"/>
              <a:gd name="connsiteX61" fmla="*/ 942987 w 1052226"/>
              <a:gd name="connsiteY61" fmla="*/ 907411 h 2126615"/>
              <a:gd name="connsiteX62" fmla="*/ 892830 w 1052226"/>
              <a:gd name="connsiteY62" fmla="*/ 938277 h 2126615"/>
              <a:gd name="connsiteX63" fmla="*/ 850390 w 1052226"/>
              <a:gd name="connsiteY63" fmla="*/ 915128 h 2126615"/>
              <a:gd name="connsiteX64" fmla="*/ 823382 w 1052226"/>
              <a:gd name="connsiteY64" fmla="*/ 969143 h 2126615"/>
              <a:gd name="connsiteX65" fmla="*/ 811808 w 1052226"/>
              <a:gd name="connsiteY65" fmla="*/ 1011584 h 2126615"/>
              <a:gd name="connsiteX66" fmla="*/ 761651 w 1052226"/>
              <a:gd name="connsiteY66" fmla="*/ 1000009 h 2126615"/>
              <a:gd name="connsiteX67" fmla="*/ 734643 w 1052226"/>
              <a:gd name="connsiteY67" fmla="*/ 992293 h 2126615"/>
              <a:gd name="connsiteX68" fmla="*/ 707636 w 1052226"/>
              <a:gd name="connsiteY68" fmla="*/ 996151 h 2126615"/>
              <a:gd name="connsiteX69" fmla="*/ 703777 w 1052226"/>
              <a:gd name="connsiteY69" fmla="*/ 1027017 h 2126615"/>
              <a:gd name="connsiteX70" fmla="*/ 703777 w 1052226"/>
              <a:gd name="connsiteY70" fmla="*/ 1054024 h 2126615"/>
              <a:gd name="connsiteX71" fmla="*/ 699919 w 1052226"/>
              <a:gd name="connsiteY71" fmla="*/ 1065599 h 2126615"/>
              <a:gd name="connsiteX72" fmla="*/ 657479 w 1052226"/>
              <a:gd name="connsiteY72" fmla="*/ 1104181 h 2126615"/>
              <a:gd name="connsiteX73" fmla="*/ 642046 w 1052226"/>
              <a:gd name="connsiteY73" fmla="*/ 1146622 h 2126615"/>
              <a:gd name="connsiteX74" fmla="*/ 595747 w 1052226"/>
              <a:gd name="connsiteY74" fmla="*/ 1162055 h 2126615"/>
              <a:gd name="connsiteX75" fmla="*/ 630471 w 1052226"/>
              <a:gd name="connsiteY75" fmla="*/ 1246936 h 2126615"/>
              <a:gd name="connsiteX76" fmla="*/ 657479 w 1052226"/>
              <a:gd name="connsiteY76" fmla="*/ 1378115 h 2126615"/>
              <a:gd name="connsiteX77" fmla="*/ 742360 w 1052226"/>
              <a:gd name="connsiteY77" fmla="*/ 1316384 h 2126615"/>
              <a:gd name="connsiteX78" fmla="*/ 846532 w 1052226"/>
              <a:gd name="connsiteY78" fmla="*/ 1351108 h 2126615"/>
              <a:gd name="connsiteX79" fmla="*/ 915980 w 1052226"/>
              <a:gd name="connsiteY79" fmla="*/ 1347249 h 2126615"/>
              <a:gd name="connsiteX80" fmla="*/ 950704 w 1052226"/>
              <a:gd name="connsiteY80" fmla="*/ 1366541 h 2126615"/>
              <a:gd name="connsiteX81" fmla="*/ 954562 w 1052226"/>
              <a:gd name="connsiteY81" fmla="*/ 1408981 h 2126615"/>
              <a:gd name="connsiteX82" fmla="*/ 1035585 w 1052226"/>
              <a:gd name="connsiteY82" fmla="*/ 1459138 h 2126615"/>
              <a:gd name="connsiteX83" fmla="*/ 1051018 w 1052226"/>
              <a:gd name="connsiteY83" fmla="*/ 1501579 h 2126615"/>
              <a:gd name="connsiteX84" fmla="*/ 1016294 w 1052226"/>
              <a:gd name="connsiteY84" fmla="*/ 1528586 h 2126615"/>
              <a:gd name="connsiteX85" fmla="*/ 962279 w 1052226"/>
              <a:gd name="connsiteY85" fmla="*/ 1497720 h 2126615"/>
              <a:gd name="connsiteX86" fmla="*/ 915980 w 1052226"/>
              <a:gd name="connsiteY86" fmla="*/ 1544019 h 2126615"/>
              <a:gd name="connsiteX87" fmla="*/ 919838 w 1052226"/>
              <a:gd name="connsiteY87" fmla="*/ 1594176 h 2126615"/>
              <a:gd name="connsiteX88" fmla="*/ 958420 w 1052226"/>
              <a:gd name="connsiteY88" fmla="*/ 1609609 h 2126615"/>
              <a:gd name="connsiteX89" fmla="*/ 888972 w 1052226"/>
              <a:gd name="connsiteY89" fmla="*/ 1686774 h 2126615"/>
              <a:gd name="connsiteX90" fmla="*/ 804091 w 1052226"/>
              <a:gd name="connsiteY90" fmla="*/ 1748505 h 2126615"/>
              <a:gd name="connsiteX91" fmla="*/ 699919 w 1052226"/>
              <a:gd name="connsiteY91" fmla="*/ 1860394 h 2126615"/>
              <a:gd name="connsiteX92" fmla="*/ 487717 w 1052226"/>
              <a:gd name="connsiteY92" fmla="*/ 1814095 h 2126615"/>
              <a:gd name="connsiteX93" fmla="*/ 456851 w 1052226"/>
              <a:gd name="connsiteY93" fmla="*/ 1871968 h 2126615"/>
              <a:gd name="connsiteX94" fmla="*/ 414410 w 1052226"/>
              <a:gd name="connsiteY94" fmla="*/ 1910551 h 2126615"/>
              <a:gd name="connsiteX95" fmla="*/ 344962 w 1052226"/>
              <a:gd name="connsiteY95" fmla="*/ 1918267 h 2126615"/>
              <a:gd name="connsiteX96" fmla="*/ 290947 w 1052226"/>
              <a:gd name="connsiteY96" fmla="*/ 1925984 h 2126615"/>
              <a:gd name="connsiteX97" fmla="*/ 263939 w 1052226"/>
              <a:gd name="connsiteY97" fmla="*/ 1925984 h 2126615"/>
              <a:gd name="connsiteX98" fmla="*/ 236932 w 1052226"/>
              <a:gd name="connsiteY98" fmla="*/ 1929842 h 2126615"/>
              <a:gd name="connsiteX99" fmla="*/ 225357 w 1052226"/>
              <a:gd name="connsiteY99" fmla="*/ 1964566 h 2126615"/>
              <a:gd name="connsiteX100" fmla="*/ 225357 w 1052226"/>
              <a:gd name="connsiteY100" fmla="*/ 1983857 h 2126615"/>
              <a:gd name="connsiteX101" fmla="*/ 171342 w 1052226"/>
              <a:gd name="connsiteY101" fmla="*/ 2014723 h 2126615"/>
              <a:gd name="connsiteX102" fmla="*/ 155909 w 1052226"/>
              <a:gd name="connsiteY102" fmla="*/ 2057163 h 2126615"/>
              <a:gd name="connsiteX103" fmla="*/ 140476 w 1052226"/>
              <a:gd name="connsiteY103" fmla="*/ 2115037 h 212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52226" h="2126615">
                <a:moveTo>
                  <a:pt x="140476" y="2115037"/>
                </a:moveTo>
                <a:cubicBezTo>
                  <a:pt x="115398" y="2125326"/>
                  <a:pt x="24086" y="2133042"/>
                  <a:pt x="5438" y="2118895"/>
                </a:cubicBezTo>
                <a:cubicBezTo>
                  <a:pt x="-13210" y="2104748"/>
                  <a:pt x="21514" y="2051376"/>
                  <a:pt x="28587" y="2030156"/>
                </a:cubicBezTo>
                <a:cubicBezTo>
                  <a:pt x="35660" y="2008936"/>
                  <a:pt x="46593" y="2008936"/>
                  <a:pt x="47879" y="1991574"/>
                </a:cubicBezTo>
                <a:cubicBezTo>
                  <a:pt x="49165" y="1974212"/>
                  <a:pt x="34375" y="1946561"/>
                  <a:pt x="36304" y="1925984"/>
                </a:cubicBezTo>
                <a:cubicBezTo>
                  <a:pt x="38233" y="1905407"/>
                  <a:pt x="47878" y="1901548"/>
                  <a:pt x="59453" y="1868110"/>
                </a:cubicBezTo>
                <a:cubicBezTo>
                  <a:pt x="71028" y="1834672"/>
                  <a:pt x="103823" y="1763295"/>
                  <a:pt x="105752" y="1725356"/>
                </a:cubicBezTo>
                <a:cubicBezTo>
                  <a:pt x="107681" y="1687417"/>
                  <a:pt x="65241" y="1657837"/>
                  <a:pt x="71028" y="1640475"/>
                </a:cubicBezTo>
                <a:cubicBezTo>
                  <a:pt x="76815" y="1623113"/>
                  <a:pt x="119256" y="1633402"/>
                  <a:pt x="140476" y="1621184"/>
                </a:cubicBezTo>
                <a:cubicBezTo>
                  <a:pt x="161696" y="1608966"/>
                  <a:pt x="181630" y="1586459"/>
                  <a:pt x="198349" y="1567168"/>
                </a:cubicBezTo>
                <a:cubicBezTo>
                  <a:pt x="215068" y="1547877"/>
                  <a:pt x="227929" y="1529872"/>
                  <a:pt x="240790" y="1505437"/>
                </a:cubicBezTo>
                <a:cubicBezTo>
                  <a:pt x="253651" y="1481002"/>
                  <a:pt x="262653" y="1457209"/>
                  <a:pt x="275514" y="1420556"/>
                </a:cubicBezTo>
                <a:cubicBezTo>
                  <a:pt x="288375" y="1383903"/>
                  <a:pt x="301236" y="1333746"/>
                  <a:pt x="317955" y="1285518"/>
                </a:cubicBezTo>
                <a:cubicBezTo>
                  <a:pt x="334674" y="1237290"/>
                  <a:pt x="361681" y="1168485"/>
                  <a:pt x="375828" y="1131189"/>
                </a:cubicBezTo>
                <a:cubicBezTo>
                  <a:pt x="389975" y="1093893"/>
                  <a:pt x="402193" y="1082318"/>
                  <a:pt x="402836" y="1061741"/>
                </a:cubicBezTo>
                <a:cubicBezTo>
                  <a:pt x="403479" y="1041164"/>
                  <a:pt x="379686" y="1036019"/>
                  <a:pt x="379686" y="1007725"/>
                </a:cubicBezTo>
                <a:cubicBezTo>
                  <a:pt x="379686" y="979431"/>
                  <a:pt x="377115" y="996794"/>
                  <a:pt x="402836" y="891979"/>
                </a:cubicBezTo>
                <a:cubicBezTo>
                  <a:pt x="428557" y="787164"/>
                  <a:pt x="514081" y="484292"/>
                  <a:pt x="534015" y="378834"/>
                </a:cubicBezTo>
                <a:cubicBezTo>
                  <a:pt x="553949" y="273376"/>
                  <a:pt x="537231" y="319031"/>
                  <a:pt x="522441" y="259229"/>
                </a:cubicBezTo>
                <a:cubicBezTo>
                  <a:pt x="507651" y="199427"/>
                  <a:pt x="454922" y="61173"/>
                  <a:pt x="445276" y="20019"/>
                </a:cubicBezTo>
                <a:cubicBezTo>
                  <a:pt x="435630" y="-21135"/>
                  <a:pt x="455565" y="14232"/>
                  <a:pt x="464567" y="12303"/>
                </a:cubicBezTo>
                <a:cubicBezTo>
                  <a:pt x="473569" y="10374"/>
                  <a:pt x="488359" y="3943"/>
                  <a:pt x="499291" y="8444"/>
                </a:cubicBezTo>
                <a:cubicBezTo>
                  <a:pt x="510223" y="12945"/>
                  <a:pt x="520511" y="30307"/>
                  <a:pt x="530157" y="39310"/>
                </a:cubicBezTo>
                <a:cubicBezTo>
                  <a:pt x="539803" y="48313"/>
                  <a:pt x="552021" y="48956"/>
                  <a:pt x="557165" y="62460"/>
                </a:cubicBezTo>
                <a:cubicBezTo>
                  <a:pt x="562309" y="75964"/>
                  <a:pt x="560380" y="106186"/>
                  <a:pt x="561023" y="120333"/>
                </a:cubicBezTo>
                <a:cubicBezTo>
                  <a:pt x="561666" y="134480"/>
                  <a:pt x="556522" y="142197"/>
                  <a:pt x="561023" y="147341"/>
                </a:cubicBezTo>
                <a:cubicBezTo>
                  <a:pt x="565524" y="152485"/>
                  <a:pt x="576455" y="146698"/>
                  <a:pt x="588030" y="151199"/>
                </a:cubicBezTo>
                <a:cubicBezTo>
                  <a:pt x="599605" y="155700"/>
                  <a:pt x="619539" y="170490"/>
                  <a:pt x="630471" y="174348"/>
                </a:cubicBezTo>
                <a:cubicBezTo>
                  <a:pt x="641403" y="178206"/>
                  <a:pt x="653620" y="174348"/>
                  <a:pt x="653620" y="174348"/>
                </a:cubicBezTo>
                <a:lnTo>
                  <a:pt x="680628" y="174348"/>
                </a:lnTo>
                <a:cubicBezTo>
                  <a:pt x="687701" y="173705"/>
                  <a:pt x="687702" y="170490"/>
                  <a:pt x="696061" y="170490"/>
                </a:cubicBezTo>
                <a:cubicBezTo>
                  <a:pt x="704420" y="170490"/>
                  <a:pt x="719853" y="173705"/>
                  <a:pt x="730785" y="174348"/>
                </a:cubicBezTo>
                <a:cubicBezTo>
                  <a:pt x="741717" y="174991"/>
                  <a:pt x="761651" y="174348"/>
                  <a:pt x="761651" y="174348"/>
                </a:cubicBezTo>
                <a:cubicBezTo>
                  <a:pt x="770010" y="174348"/>
                  <a:pt x="769367" y="173705"/>
                  <a:pt x="780942" y="174348"/>
                </a:cubicBezTo>
                <a:cubicBezTo>
                  <a:pt x="792517" y="174991"/>
                  <a:pt x="819524" y="176277"/>
                  <a:pt x="831099" y="178206"/>
                </a:cubicBezTo>
                <a:cubicBezTo>
                  <a:pt x="842674" y="180135"/>
                  <a:pt x="840745" y="178207"/>
                  <a:pt x="850390" y="185923"/>
                </a:cubicBezTo>
                <a:cubicBezTo>
                  <a:pt x="860035" y="193639"/>
                  <a:pt x="886400" y="210358"/>
                  <a:pt x="888972" y="224505"/>
                </a:cubicBezTo>
                <a:cubicBezTo>
                  <a:pt x="891544" y="238652"/>
                  <a:pt x="884471" y="255371"/>
                  <a:pt x="865823" y="270804"/>
                </a:cubicBezTo>
                <a:cubicBezTo>
                  <a:pt x="847175" y="286237"/>
                  <a:pt x="793160" y="299741"/>
                  <a:pt x="777084" y="317103"/>
                </a:cubicBezTo>
                <a:cubicBezTo>
                  <a:pt x="761008" y="334465"/>
                  <a:pt x="784157" y="365331"/>
                  <a:pt x="769367" y="374976"/>
                </a:cubicBezTo>
                <a:cubicBezTo>
                  <a:pt x="754577" y="384621"/>
                  <a:pt x="705706" y="367903"/>
                  <a:pt x="688344" y="374976"/>
                </a:cubicBezTo>
                <a:cubicBezTo>
                  <a:pt x="670982" y="382049"/>
                  <a:pt x="663266" y="405199"/>
                  <a:pt x="665195" y="417417"/>
                </a:cubicBezTo>
                <a:cubicBezTo>
                  <a:pt x="667124" y="429635"/>
                  <a:pt x="700562" y="432849"/>
                  <a:pt x="699919" y="448282"/>
                </a:cubicBezTo>
                <a:cubicBezTo>
                  <a:pt x="699276" y="463715"/>
                  <a:pt x="650405" y="495224"/>
                  <a:pt x="661337" y="510014"/>
                </a:cubicBezTo>
                <a:cubicBezTo>
                  <a:pt x="672269" y="524804"/>
                  <a:pt x="753934" y="526090"/>
                  <a:pt x="765509" y="537022"/>
                </a:cubicBezTo>
                <a:cubicBezTo>
                  <a:pt x="777084" y="547954"/>
                  <a:pt x="732714" y="558242"/>
                  <a:pt x="730785" y="575604"/>
                </a:cubicBezTo>
                <a:cubicBezTo>
                  <a:pt x="728856" y="592966"/>
                  <a:pt x="746217" y="625118"/>
                  <a:pt x="753934" y="641194"/>
                </a:cubicBezTo>
                <a:cubicBezTo>
                  <a:pt x="761651" y="657270"/>
                  <a:pt x="777727" y="665630"/>
                  <a:pt x="777084" y="672060"/>
                </a:cubicBezTo>
                <a:cubicBezTo>
                  <a:pt x="776441" y="678490"/>
                  <a:pt x="752648" y="668844"/>
                  <a:pt x="750076" y="679776"/>
                </a:cubicBezTo>
                <a:cubicBezTo>
                  <a:pt x="747504" y="690708"/>
                  <a:pt x="766152" y="720930"/>
                  <a:pt x="761651" y="737649"/>
                </a:cubicBezTo>
                <a:cubicBezTo>
                  <a:pt x="757150" y="754368"/>
                  <a:pt x="730785" y="764014"/>
                  <a:pt x="723068" y="780090"/>
                </a:cubicBezTo>
                <a:cubicBezTo>
                  <a:pt x="715351" y="796166"/>
                  <a:pt x="715352" y="820601"/>
                  <a:pt x="715352" y="834105"/>
                </a:cubicBezTo>
                <a:cubicBezTo>
                  <a:pt x="715352" y="847609"/>
                  <a:pt x="723068" y="861113"/>
                  <a:pt x="723068" y="861113"/>
                </a:cubicBezTo>
                <a:lnTo>
                  <a:pt x="723068" y="861113"/>
                </a:lnTo>
                <a:cubicBezTo>
                  <a:pt x="732714" y="866257"/>
                  <a:pt x="761008" y="896480"/>
                  <a:pt x="780942" y="891979"/>
                </a:cubicBezTo>
                <a:cubicBezTo>
                  <a:pt x="800876" y="887478"/>
                  <a:pt x="829170" y="851467"/>
                  <a:pt x="842674" y="834105"/>
                </a:cubicBezTo>
                <a:cubicBezTo>
                  <a:pt x="856178" y="816743"/>
                  <a:pt x="850390" y="797452"/>
                  <a:pt x="861965" y="787806"/>
                </a:cubicBezTo>
                <a:cubicBezTo>
                  <a:pt x="873540" y="778160"/>
                  <a:pt x="896689" y="782662"/>
                  <a:pt x="912122" y="776232"/>
                </a:cubicBezTo>
                <a:cubicBezTo>
                  <a:pt x="927555" y="769802"/>
                  <a:pt x="946846" y="746009"/>
                  <a:pt x="954562" y="749224"/>
                </a:cubicBezTo>
                <a:cubicBezTo>
                  <a:pt x="962278" y="752439"/>
                  <a:pt x="955848" y="778804"/>
                  <a:pt x="958420" y="795523"/>
                </a:cubicBezTo>
                <a:cubicBezTo>
                  <a:pt x="960992" y="812242"/>
                  <a:pt x="972567" y="830890"/>
                  <a:pt x="969995" y="849538"/>
                </a:cubicBezTo>
                <a:cubicBezTo>
                  <a:pt x="967423" y="868186"/>
                  <a:pt x="955848" y="892621"/>
                  <a:pt x="942987" y="907411"/>
                </a:cubicBezTo>
                <a:cubicBezTo>
                  <a:pt x="930126" y="922201"/>
                  <a:pt x="908263" y="936991"/>
                  <a:pt x="892830" y="938277"/>
                </a:cubicBezTo>
                <a:cubicBezTo>
                  <a:pt x="877397" y="939563"/>
                  <a:pt x="861965" y="909984"/>
                  <a:pt x="850390" y="915128"/>
                </a:cubicBezTo>
                <a:cubicBezTo>
                  <a:pt x="838815" y="920272"/>
                  <a:pt x="829812" y="953067"/>
                  <a:pt x="823382" y="969143"/>
                </a:cubicBezTo>
                <a:cubicBezTo>
                  <a:pt x="816952" y="985219"/>
                  <a:pt x="822096" y="1006440"/>
                  <a:pt x="811808" y="1011584"/>
                </a:cubicBezTo>
                <a:cubicBezTo>
                  <a:pt x="801520" y="1016728"/>
                  <a:pt x="774512" y="1003224"/>
                  <a:pt x="761651" y="1000009"/>
                </a:cubicBezTo>
                <a:cubicBezTo>
                  <a:pt x="748790" y="996794"/>
                  <a:pt x="743645" y="992936"/>
                  <a:pt x="734643" y="992293"/>
                </a:cubicBezTo>
                <a:cubicBezTo>
                  <a:pt x="725641" y="991650"/>
                  <a:pt x="712780" y="990364"/>
                  <a:pt x="707636" y="996151"/>
                </a:cubicBezTo>
                <a:cubicBezTo>
                  <a:pt x="702492" y="1001938"/>
                  <a:pt x="704420" y="1017372"/>
                  <a:pt x="703777" y="1027017"/>
                </a:cubicBezTo>
                <a:cubicBezTo>
                  <a:pt x="703134" y="1036662"/>
                  <a:pt x="704420" y="1047594"/>
                  <a:pt x="703777" y="1054024"/>
                </a:cubicBezTo>
                <a:cubicBezTo>
                  <a:pt x="703134" y="1060454"/>
                  <a:pt x="707635" y="1057240"/>
                  <a:pt x="699919" y="1065599"/>
                </a:cubicBezTo>
                <a:cubicBezTo>
                  <a:pt x="692203" y="1073958"/>
                  <a:pt x="667125" y="1090677"/>
                  <a:pt x="657479" y="1104181"/>
                </a:cubicBezTo>
                <a:cubicBezTo>
                  <a:pt x="647833" y="1117685"/>
                  <a:pt x="652335" y="1136976"/>
                  <a:pt x="642046" y="1146622"/>
                </a:cubicBezTo>
                <a:cubicBezTo>
                  <a:pt x="631757" y="1156268"/>
                  <a:pt x="597676" y="1145336"/>
                  <a:pt x="595747" y="1162055"/>
                </a:cubicBezTo>
                <a:cubicBezTo>
                  <a:pt x="593818" y="1178774"/>
                  <a:pt x="620182" y="1210926"/>
                  <a:pt x="630471" y="1246936"/>
                </a:cubicBezTo>
                <a:cubicBezTo>
                  <a:pt x="640760" y="1282946"/>
                  <a:pt x="638831" y="1366540"/>
                  <a:pt x="657479" y="1378115"/>
                </a:cubicBezTo>
                <a:cubicBezTo>
                  <a:pt x="676127" y="1389690"/>
                  <a:pt x="710851" y="1320885"/>
                  <a:pt x="742360" y="1316384"/>
                </a:cubicBezTo>
                <a:cubicBezTo>
                  <a:pt x="773869" y="1311883"/>
                  <a:pt x="817595" y="1345964"/>
                  <a:pt x="846532" y="1351108"/>
                </a:cubicBezTo>
                <a:cubicBezTo>
                  <a:pt x="875469" y="1356252"/>
                  <a:pt x="898618" y="1344677"/>
                  <a:pt x="915980" y="1347249"/>
                </a:cubicBezTo>
                <a:cubicBezTo>
                  <a:pt x="933342" y="1349821"/>
                  <a:pt x="944274" y="1356252"/>
                  <a:pt x="950704" y="1366541"/>
                </a:cubicBezTo>
                <a:cubicBezTo>
                  <a:pt x="957134" y="1376830"/>
                  <a:pt x="940415" y="1393548"/>
                  <a:pt x="954562" y="1408981"/>
                </a:cubicBezTo>
                <a:cubicBezTo>
                  <a:pt x="968709" y="1424414"/>
                  <a:pt x="1019509" y="1443705"/>
                  <a:pt x="1035585" y="1459138"/>
                </a:cubicBezTo>
                <a:cubicBezTo>
                  <a:pt x="1051661" y="1474571"/>
                  <a:pt x="1054233" y="1490004"/>
                  <a:pt x="1051018" y="1501579"/>
                </a:cubicBezTo>
                <a:cubicBezTo>
                  <a:pt x="1047803" y="1513154"/>
                  <a:pt x="1031084" y="1529229"/>
                  <a:pt x="1016294" y="1528586"/>
                </a:cubicBezTo>
                <a:cubicBezTo>
                  <a:pt x="1001504" y="1527943"/>
                  <a:pt x="978998" y="1495148"/>
                  <a:pt x="962279" y="1497720"/>
                </a:cubicBezTo>
                <a:cubicBezTo>
                  <a:pt x="945560" y="1500292"/>
                  <a:pt x="923053" y="1527943"/>
                  <a:pt x="915980" y="1544019"/>
                </a:cubicBezTo>
                <a:cubicBezTo>
                  <a:pt x="908907" y="1560095"/>
                  <a:pt x="912765" y="1583244"/>
                  <a:pt x="919838" y="1594176"/>
                </a:cubicBezTo>
                <a:cubicBezTo>
                  <a:pt x="926911" y="1605108"/>
                  <a:pt x="963564" y="1594176"/>
                  <a:pt x="958420" y="1609609"/>
                </a:cubicBezTo>
                <a:cubicBezTo>
                  <a:pt x="953276" y="1625042"/>
                  <a:pt x="914693" y="1663625"/>
                  <a:pt x="888972" y="1686774"/>
                </a:cubicBezTo>
                <a:cubicBezTo>
                  <a:pt x="863251" y="1709923"/>
                  <a:pt x="835600" y="1719568"/>
                  <a:pt x="804091" y="1748505"/>
                </a:cubicBezTo>
                <a:cubicBezTo>
                  <a:pt x="772582" y="1777442"/>
                  <a:pt x="752648" y="1849462"/>
                  <a:pt x="699919" y="1860394"/>
                </a:cubicBezTo>
                <a:cubicBezTo>
                  <a:pt x="647190" y="1871326"/>
                  <a:pt x="528228" y="1812166"/>
                  <a:pt x="487717" y="1814095"/>
                </a:cubicBezTo>
                <a:cubicBezTo>
                  <a:pt x="447206" y="1816024"/>
                  <a:pt x="469069" y="1855892"/>
                  <a:pt x="456851" y="1871968"/>
                </a:cubicBezTo>
                <a:cubicBezTo>
                  <a:pt x="444633" y="1888044"/>
                  <a:pt x="433058" y="1902834"/>
                  <a:pt x="414410" y="1910551"/>
                </a:cubicBezTo>
                <a:cubicBezTo>
                  <a:pt x="395762" y="1918267"/>
                  <a:pt x="365539" y="1915695"/>
                  <a:pt x="344962" y="1918267"/>
                </a:cubicBezTo>
                <a:cubicBezTo>
                  <a:pt x="324385" y="1920839"/>
                  <a:pt x="304451" y="1924698"/>
                  <a:pt x="290947" y="1925984"/>
                </a:cubicBezTo>
                <a:cubicBezTo>
                  <a:pt x="277443" y="1927270"/>
                  <a:pt x="272941" y="1925341"/>
                  <a:pt x="263939" y="1925984"/>
                </a:cubicBezTo>
                <a:cubicBezTo>
                  <a:pt x="254937" y="1926627"/>
                  <a:pt x="243362" y="1923412"/>
                  <a:pt x="236932" y="1929842"/>
                </a:cubicBezTo>
                <a:cubicBezTo>
                  <a:pt x="230502" y="1936272"/>
                  <a:pt x="227286" y="1955564"/>
                  <a:pt x="225357" y="1964566"/>
                </a:cubicBezTo>
                <a:cubicBezTo>
                  <a:pt x="223428" y="1973568"/>
                  <a:pt x="234359" y="1975498"/>
                  <a:pt x="225357" y="1983857"/>
                </a:cubicBezTo>
                <a:cubicBezTo>
                  <a:pt x="216355" y="1992216"/>
                  <a:pt x="182917" y="2002505"/>
                  <a:pt x="171342" y="2014723"/>
                </a:cubicBezTo>
                <a:cubicBezTo>
                  <a:pt x="159767" y="2026941"/>
                  <a:pt x="157838" y="2043016"/>
                  <a:pt x="155909" y="2057163"/>
                </a:cubicBezTo>
                <a:cubicBezTo>
                  <a:pt x="153980" y="2071310"/>
                  <a:pt x="165554" y="2104748"/>
                  <a:pt x="140476" y="2115037"/>
                </a:cubicBezTo>
                <a:close/>
              </a:path>
            </a:pathLst>
          </a:cu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Freeform 6"/>
          <p:cNvSpPr/>
          <p:nvPr/>
        </p:nvSpPr>
        <p:spPr bwMode="auto">
          <a:xfrm>
            <a:off x="7488213" y="2434542"/>
            <a:ext cx="185972" cy="213784"/>
          </a:xfrm>
          <a:custGeom>
            <a:avLst/>
            <a:gdLst>
              <a:gd name="connsiteX0" fmla="*/ 116354 w 185972"/>
              <a:gd name="connsiteY0" fmla="*/ 0 h 213784"/>
              <a:gd name="connsiteX1" fmla="*/ 174228 w 185972"/>
              <a:gd name="connsiteY1" fmla="*/ 30866 h 213784"/>
              <a:gd name="connsiteX2" fmla="*/ 185802 w 185972"/>
              <a:gd name="connsiteY2" fmla="*/ 77164 h 213784"/>
              <a:gd name="connsiteX3" fmla="*/ 170369 w 185972"/>
              <a:gd name="connsiteY3" fmla="*/ 108030 h 213784"/>
              <a:gd name="connsiteX4" fmla="*/ 166511 w 185972"/>
              <a:gd name="connsiteY4" fmla="*/ 135038 h 213784"/>
              <a:gd name="connsiteX5" fmla="*/ 166511 w 185972"/>
              <a:gd name="connsiteY5" fmla="*/ 181336 h 213784"/>
              <a:gd name="connsiteX6" fmla="*/ 166511 w 185972"/>
              <a:gd name="connsiteY6" fmla="*/ 208344 h 213784"/>
              <a:gd name="connsiteX7" fmla="*/ 116354 w 185972"/>
              <a:gd name="connsiteY7" fmla="*/ 212202 h 213784"/>
              <a:gd name="connsiteX8" fmla="*/ 46906 w 185972"/>
              <a:gd name="connsiteY8" fmla="*/ 212202 h 213784"/>
              <a:gd name="connsiteX9" fmla="*/ 19898 w 185972"/>
              <a:gd name="connsiteY9" fmla="*/ 192911 h 213784"/>
              <a:gd name="connsiteX10" fmla="*/ 16040 w 185972"/>
              <a:gd name="connsiteY10" fmla="*/ 154329 h 213784"/>
              <a:gd name="connsiteX11" fmla="*/ 4465 w 185972"/>
              <a:gd name="connsiteY11" fmla="*/ 111888 h 213784"/>
              <a:gd name="connsiteX12" fmla="*/ 4465 w 185972"/>
              <a:gd name="connsiteY12" fmla="*/ 96455 h 213784"/>
              <a:gd name="connsiteX13" fmla="*/ 58481 w 185972"/>
              <a:gd name="connsiteY13" fmla="*/ 77164 h 213784"/>
              <a:gd name="connsiteX14" fmla="*/ 70055 w 185972"/>
              <a:gd name="connsiteY14" fmla="*/ 30866 h 213784"/>
              <a:gd name="connsiteX15" fmla="*/ 116354 w 185972"/>
              <a:gd name="connsiteY15" fmla="*/ 0 h 21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972" h="213784">
                <a:moveTo>
                  <a:pt x="116354" y="0"/>
                </a:moveTo>
                <a:cubicBezTo>
                  <a:pt x="133716" y="0"/>
                  <a:pt x="162653" y="18005"/>
                  <a:pt x="174228" y="30866"/>
                </a:cubicBezTo>
                <a:cubicBezTo>
                  <a:pt x="185803" y="43727"/>
                  <a:pt x="186445" y="64303"/>
                  <a:pt x="185802" y="77164"/>
                </a:cubicBezTo>
                <a:cubicBezTo>
                  <a:pt x="185159" y="90025"/>
                  <a:pt x="173584" y="98384"/>
                  <a:pt x="170369" y="108030"/>
                </a:cubicBezTo>
                <a:cubicBezTo>
                  <a:pt x="167154" y="117676"/>
                  <a:pt x="167154" y="122820"/>
                  <a:pt x="166511" y="135038"/>
                </a:cubicBezTo>
                <a:cubicBezTo>
                  <a:pt x="165868" y="147256"/>
                  <a:pt x="166511" y="181336"/>
                  <a:pt x="166511" y="181336"/>
                </a:cubicBezTo>
                <a:cubicBezTo>
                  <a:pt x="166511" y="193554"/>
                  <a:pt x="174870" y="203200"/>
                  <a:pt x="166511" y="208344"/>
                </a:cubicBezTo>
                <a:cubicBezTo>
                  <a:pt x="158152" y="213488"/>
                  <a:pt x="136288" y="211559"/>
                  <a:pt x="116354" y="212202"/>
                </a:cubicBezTo>
                <a:cubicBezTo>
                  <a:pt x="96420" y="212845"/>
                  <a:pt x="62982" y="215417"/>
                  <a:pt x="46906" y="212202"/>
                </a:cubicBezTo>
                <a:cubicBezTo>
                  <a:pt x="30830" y="208987"/>
                  <a:pt x="25042" y="202556"/>
                  <a:pt x="19898" y="192911"/>
                </a:cubicBezTo>
                <a:cubicBezTo>
                  <a:pt x="14754" y="183266"/>
                  <a:pt x="18612" y="167833"/>
                  <a:pt x="16040" y="154329"/>
                </a:cubicBezTo>
                <a:cubicBezTo>
                  <a:pt x="13468" y="140825"/>
                  <a:pt x="6394" y="121534"/>
                  <a:pt x="4465" y="111888"/>
                </a:cubicBezTo>
                <a:cubicBezTo>
                  <a:pt x="2536" y="102242"/>
                  <a:pt x="-4538" y="102242"/>
                  <a:pt x="4465" y="96455"/>
                </a:cubicBezTo>
                <a:cubicBezTo>
                  <a:pt x="13468" y="90668"/>
                  <a:pt x="47549" y="88095"/>
                  <a:pt x="58481" y="77164"/>
                </a:cubicBezTo>
                <a:cubicBezTo>
                  <a:pt x="69413" y="66233"/>
                  <a:pt x="66840" y="41798"/>
                  <a:pt x="70055" y="30866"/>
                </a:cubicBezTo>
                <a:cubicBezTo>
                  <a:pt x="73270" y="19934"/>
                  <a:pt x="98992" y="0"/>
                  <a:pt x="116354" y="0"/>
                </a:cubicBezTo>
                <a:close/>
              </a:path>
            </a:pathLst>
          </a:cu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Freeform 7"/>
          <p:cNvSpPr/>
          <p:nvPr/>
        </p:nvSpPr>
        <p:spPr bwMode="auto">
          <a:xfrm>
            <a:off x="6969777" y="5586714"/>
            <a:ext cx="199878" cy="147791"/>
          </a:xfrm>
          <a:custGeom>
            <a:avLst/>
            <a:gdLst>
              <a:gd name="connsiteX0" fmla="*/ 2041 w 199878"/>
              <a:gd name="connsiteY0" fmla="*/ 146613 h 147791"/>
              <a:gd name="connsiteX1" fmla="*/ 25190 w 199878"/>
              <a:gd name="connsiteY1" fmla="*/ 46299 h 147791"/>
              <a:gd name="connsiteX2" fmla="*/ 56056 w 199878"/>
              <a:gd name="connsiteY2" fmla="*/ 11575 h 147791"/>
              <a:gd name="connsiteX3" fmla="*/ 67631 w 199878"/>
              <a:gd name="connsiteY3" fmla="*/ 23149 h 147791"/>
              <a:gd name="connsiteX4" fmla="*/ 106213 w 199878"/>
              <a:gd name="connsiteY4" fmla="*/ 0 h 147791"/>
              <a:gd name="connsiteX5" fmla="*/ 144795 w 199878"/>
              <a:gd name="connsiteY5" fmla="*/ 23149 h 147791"/>
              <a:gd name="connsiteX6" fmla="*/ 194952 w 199878"/>
              <a:gd name="connsiteY6" fmla="*/ 27008 h 147791"/>
              <a:gd name="connsiteX7" fmla="*/ 194952 w 199878"/>
              <a:gd name="connsiteY7" fmla="*/ 50157 h 147791"/>
              <a:gd name="connsiteX8" fmla="*/ 167945 w 199878"/>
              <a:gd name="connsiteY8" fmla="*/ 115747 h 147791"/>
              <a:gd name="connsiteX9" fmla="*/ 144795 w 199878"/>
              <a:gd name="connsiteY9" fmla="*/ 135038 h 147791"/>
              <a:gd name="connsiteX10" fmla="*/ 79205 w 199878"/>
              <a:gd name="connsiteY10" fmla="*/ 104172 h 147791"/>
              <a:gd name="connsiteX11" fmla="*/ 2041 w 199878"/>
              <a:gd name="connsiteY11" fmla="*/ 146613 h 14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78" h="147791">
                <a:moveTo>
                  <a:pt x="2041" y="146613"/>
                </a:moveTo>
                <a:cubicBezTo>
                  <a:pt x="-6961" y="136968"/>
                  <a:pt x="16188" y="68805"/>
                  <a:pt x="25190" y="46299"/>
                </a:cubicBezTo>
                <a:cubicBezTo>
                  <a:pt x="34192" y="23793"/>
                  <a:pt x="56056" y="11575"/>
                  <a:pt x="56056" y="11575"/>
                </a:cubicBezTo>
                <a:cubicBezTo>
                  <a:pt x="63129" y="7717"/>
                  <a:pt x="59272" y="25078"/>
                  <a:pt x="67631" y="23149"/>
                </a:cubicBezTo>
                <a:cubicBezTo>
                  <a:pt x="75991" y="21220"/>
                  <a:pt x="93352" y="0"/>
                  <a:pt x="106213" y="0"/>
                </a:cubicBezTo>
                <a:cubicBezTo>
                  <a:pt x="119074" y="0"/>
                  <a:pt x="130005" y="18648"/>
                  <a:pt x="144795" y="23149"/>
                </a:cubicBezTo>
                <a:cubicBezTo>
                  <a:pt x="159585" y="27650"/>
                  <a:pt x="186593" y="22507"/>
                  <a:pt x="194952" y="27008"/>
                </a:cubicBezTo>
                <a:cubicBezTo>
                  <a:pt x="203311" y="31509"/>
                  <a:pt x="199453" y="35367"/>
                  <a:pt x="194952" y="50157"/>
                </a:cubicBezTo>
                <a:cubicBezTo>
                  <a:pt x="190451" y="64947"/>
                  <a:pt x="176304" y="101600"/>
                  <a:pt x="167945" y="115747"/>
                </a:cubicBezTo>
                <a:cubicBezTo>
                  <a:pt x="159586" y="129894"/>
                  <a:pt x="159585" y="136967"/>
                  <a:pt x="144795" y="135038"/>
                </a:cubicBezTo>
                <a:cubicBezTo>
                  <a:pt x="130005" y="133109"/>
                  <a:pt x="95281" y="104815"/>
                  <a:pt x="79205" y="104172"/>
                </a:cubicBezTo>
                <a:cubicBezTo>
                  <a:pt x="63129" y="103529"/>
                  <a:pt x="11043" y="156258"/>
                  <a:pt x="2041" y="146613"/>
                </a:cubicBezTo>
                <a:close/>
              </a:path>
            </a:pathLst>
          </a:cu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468">
                                            <p:txEl>
                                              <p:pRg st="0" end="0"/>
                                            </p:txEl>
                                          </p:spTgt>
                                        </p:tgtEl>
                                        <p:attrNameLst>
                                          <p:attrName>style.visibility</p:attrName>
                                        </p:attrNameLst>
                                      </p:cBhvr>
                                      <p:to>
                                        <p:strVal val="visible"/>
                                      </p:to>
                                    </p:set>
                                    <p:animEffect transition="in" filter="wipe(left)">
                                      <p:cBhvr>
                                        <p:cTn id="7" dur="500"/>
                                        <p:tgtEl>
                                          <p:spTgt spid="190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468">
                                            <p:txEl>
                                              <p:pRg st="1" end="1"/>
                                            </p:txEl>
                                          </p:spTgt>
                                        </p:tgtEl>
                                        <p:attrNameLst>
                                          <p:attrName>style.visibility</p:attrName>
                                        </p:attrNameLst>
                                      </p:cBhvr>
                                      <p:to>
                                        <p:strVal val="visible"/>
                                      </p:to>
                                    </p:set>
                                    <p:animEffect transition="in" filter="wipe(left)">
                                      <p:cBhvr>
                                        <p:cTn id="12" dur="500"/>
                                        <p:tgtEl>
                                          <p:spTgt spid="1904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0468">
                                            <p:txEl>
                                              <p:pRg st="2" end="2"/>
                                            </p:txEl>
                                          </p:spTgt>
                                        </p:tgtEl>
                                        <p:attrNameLst>
                                          <p:attrName>style.visibility</p:attrName>
                                        </p:attrNameLst>
                                      </p:cBhvr>
                                      <p:to>
                                        <p:strVal val="visible"/>
                                      </p:to>
                                    </p:set>
                                    <p:animEffect transition="in" filter="wipe(left)">
                                      <p:cBhvr>
                                        <p:cTn id="17" dur="500"/>
                                        <p:tgtEl>
                                          <p:spTgt spid="1904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0468">
                                            <p:txEl>
                                              <p:pRg st="3" end="3"/>
                                            </p:txEl>
                                          </p:spTgt>
                                        </p:tgtEl>
                                        <p:attrNameLst>
                                          <p:attrName>style.visibility</p:attrName>
                                        </p:attrNameLst>
                                      </p:cBhvr>
                                      <p:to>
                                        <p:strVal val="visible"/>
                                      </p:to>
                                    </p:set>
                                    <p:animEffect transition="in" filter="wipe(left)">
                                      <p:cBhvr>
                                        <p:cTn id="22" dur="500"/>
                                        <p:tgtEl>
                                          <p:spTgt spid="19046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0468">
                                            <p:txEl>
                                              <p:pRg st="4" end="4"/>
                                            </p:txEl>
                                          </p:spTgt>
                                        </p:tgtEl>
                                        <p:attrNameLst>
                                          <p:attrName>style.visibility</p:attrName>
                                        </p:attrNameLst>
                                      </p:cBhvr>
                                      <p:to>
                                        <p:strVal val="visible"/>
                                      </p:to>
                                    </p:set>
                                    <p:animEffect transition="in" filter="wipe(left)">
                                      <p:cBhvr>
                                        <p:cTn id="27" dur="500"/>
                                        <p:tgtEl>
                                          <p:spTgt spid="1904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0468">
                                            <p:txEl>
                                              <p:pRg st="5" end="5"/>
                                            </p:txEl>
                                          </p:spTgt>
                                        </p:tgtEl>
                                        <p:attrNameLst>
                                          <p:attrName>style.visibility</p:attrName>
                                        </p:attrNameLst>
                                      </p:cBhvr>
                                      <p:to>
                                        <p:strVal val="visible"/>
                                      </p:to>
                                    </p:set>
                                    <p:animEffect transition="in" filter="wipe(left)">
                                      <p:cBhvr>
                                        <p:cTn id="32" dur="500"/>
                                        <p:tgtEl>
                                          <p:spTgt spid="1904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0468">
                                            <p:txEl>
                                              <p:pRg st="6" end="6"/>
                                            </p:txEl>
                                          </p:spTgt>
                                        </p:tgtEl>
                                        <p:attrNameLst>
                                          <p:attrName>style.visibility</p:attrName>
                                        </p:attrNameLst>
                                      </p:cBhvr>
                                      <p:to>
                                        <p:strVal val="visible"/>
                                      </p:to>
                                    </p:set>
                                    <p:animEffect transition="in" filter="wipe(left)">
                                      <p:cBhvr>
                                        <p:cTn id="37" dur="500"/>
                                        <p:tgtEl>
                                          <p:spTgt spid="1904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1026"/>
          <p:cNvSpPr>
            <a:spLocks noGrp="1" noChangeArrowheads="1"/>
          </p:cNvSpPr>
          <p:nvPr>
            <p:ph type="title"/>
          </p:nvPr>
        </p:nvSpPr>
        <p:spPr/>
        <p:txBody>
          <a:bodyPr/>
          <a:lstStyle/>
          <a:p>
            <a:r>
              <a:rPr lang="en-US" dirty="0"/>
              <a:t>Optimization of productivity trial</a:t>
            </a:r>
          </a:p>
        </p:txBody>
      </p:sp>
      <p:sp>
        <p:nvSpPr>
          <p:cNvPr id="199684" name="Rectangle 1028"/>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9685"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06600"/>
            <a:ext cx="8882063"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686" name="Text Box 1030"/>
          <p:cNvSpPr txBox="1">
            <a:spLocks noChangeArrowheads="1"/>
          </p:cNvSpPr>
          <p:nvPr/>
        </p:nvSpPr>
        <p:spPr bwMode="auto">
          <a:xfrm>
            <a:off x="533400" y="1676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latin typeface="Trebuchet MS" pitchFamily="34" charset="0"/>
              </a:rPr>
              <a:t>Site index of the trial within the C</a:t>
            </a:r>
            <a:r>
              <a:rPr lang="pt-PT" b="1" dirty="0" smtClean="0">
                <a:latin typeface="Trebuchet MS" pitchFamily="34" charset="0"/>
              </a:rPr>
              <a:t>L region</a:t>
            </a:r>
            <a:endParaRPr lang="en-US" b="1" dirty="0">
              <a:latin typeface="Trebuchet MS" pitchFamily="34" charset="0"/>
            </a:endParaRPr>
          </a:p>
        </p:txBody>
      </p:sp>
      <p:sp>
        <p:nvSpPr>
          <p:cNvPr id="199687" name="Oval 1031"/>
          <p:cNvSpPr>
            <a:spLocks noChangeArrowheads="1"/>
          </p:cNvSpPr>
          <p:nvPr/>
        </p:nvSpPr>
        <p:spPr bwMode="auto">
          <a:xfrm>
            <a:off x="2330450" y="3376613"/>
            <a:ext cx="122238" cy="12223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8" name="Line 1032"/>
          <p:cNvSpPr>
            <a:spLocks noChangeShapeType="1"/>
          </p:cNvSpPr>
          <p:nvPr/>
        </p:nvSpPr>
        <p:spPr bwMode="auto">
          <a:xfrm flipV="1">
            <a:off x="2389188" y="3008313"/>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9688"/>
                                        </p:tgtEl>
                                        <p:attrNameLst>
                                          <p:attrName>style.visibility</p:attrName>
                                        </p:attrNameLst>
                                      </p:cBhvr>
                                      <p:to>
                                        <p:strVal val="visible"/>
                                      </p:to>
                                    </p:set>
                                    <p:animEffect transition="in" filter="wipe(down)">
                                      <p:cBhvr>
                                        <p:cTn id="7" dur="500"/>
                                        <p:tgtEl>
                                          <p:spTgt spid="199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99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animBg="1"/>
      <p:bldP spid="19968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1026"/>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1"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96612" name="Rectangle 1028"/>
          <p:cNvSpPr>
            <a:spLocks noGrp="1" noChangeArrowheads="1"/>
          </p:cNvSpPr>
          <p:nvPr>
            <p:ph type="body" idx="1"/>
          </p:nvPr>
        </p:nvSpPr>
        <p:spPr/>
        <p:txBody>
          <a:bodyPr/>
          <a:lstStyle/>
          <a:p>
            <a:r>
              <a:rPr lang="en-GB" sz="2000" u="sng" dirty="0" smtClean="0"/>
              <a:t>Experimental design </a:t>
            </a:r>
            <a:r>
              <a:rPr lang="en-GB" sz="2000" u="sng" dirty="0"/>
              <a:t>- </a:t>
            </a:r>
            <a:r>
              <a:rPr lang="en-GB" sz="2000" u="sng" dirty="0" smtClean="0"/>
              <a:t>treatments</a:t>
            </a:r>
            <a:endParaRPr lang="en-GB" sz="2000" dirty="0"/>
          </a:p>
          <a:p>
            <a:pPr lvl="1"/>
            <a:endParaRPr lang="en-GB" sz="600" dirty="0"/>
          </a:p>
          <a:p>
            <a:pPr lvl="1"/>
            <a:r>
              <a:rPr lang="en-GB" sz="1800" u="sng" dirty="0" smtClean="0"/>
              <a:t>Control</a:t>
            </a:r>
            <a:r>
              <a:rPr lang="en-GB" sz="1800" dirty="0" smtClean="0"/>
              <a:t>:</a:t>
            </a:r>
            <a:endParaRPr lang="en-GB" sz="1800" dirty="0"/>
          </a:p>
          <a:p>
            <a:pPr lvl="2"/>
            <a:r>
              <a:rPr lang="en-GB" sz="1600" dirty="0" smtClean="0"/>
              <a:t>No irrigation and just the “normal” fertilization at planting</a:t>
            </a:r>
            <a:endParaRPr lang="en-GB" sz="600" dirty="0"/>
          </a:p>
          <a:p>
            <a:pPr lvl="1"/>
            <a:r>
              <a:rPr lang="en-GB" sz="1800" u="sng" dirty="0" smtClean="0"/>
              <a:t>Solid fertilization:</a:t>
            </a:r>
            <a:endParaRPr lang="en-GB" sz="1800" u="sng" dirty="0"/>
          </a:p>
          <a:p>
            <a:pPr lvl="2"/>
            <a:r>
              <a:rPr lang="en-GB" sz="1600" dirty="0" smtClean="0"/>
              <a:t>(</a:t>
            </a:r>
            <a:r>
              <a:rPr lang="en-GB" sz="1600" dirty="0"/>
              <a:t>N, P, K, Ca, Mg) </a:t>
            </a:r>
            <a:r>
              <a:rPr lang="en-GB" sz="1600" dirty="0" smtClean="0"/>
              <a:t>applied in March and October of each year, with the amount estimated using the </a:t>
            </a:r>
            <a:r>
              <a:rPr lang="en-GB" sz="1600" dirty="0" err="1" smtClean="0"/>
              <a:t>Ingestad’s</a:t>
            </a:r>
            <a:r>
              <a:rPr lang="en-GB" sz="1600" dirty="0" smtClean="0"/>
              <a:t> theory</a:t>
            </a:r>
            <a:endParaRPr lang="en-GB" sz="600" u="sng" dirty="0"/>
          </a:p>
          <a:p>
            <a:pPr lvl="1"/>
            <a:r>
              <a:rPr lang="en-GB" sz="1800" u="sng" dirty="0" smtClean="0"/>
              <a:t>Irrigation</a:t>
            </a:r>
            <a:endParaRPr lang="en-GB" sz="1800" u="sng" dirty="0"/>
          </a:p>
          <a:p>
            <a:pPr lvl="2"/>
            <a:r>
              <a:rPr lang="en-GB" sz="1600" dirty="0" smtClean="0"/>
              <a:t>Drip irrigation between April and October in order to maintain water content at least at 80</a:t>
            </a:r>
            <a:r>
              <a:rPr lang="en-GB" sz="1600" dirty="0"/>
              <a:t>% </a:t>
            </a:r>
            <a:r>
              <a:rPr lang="en-GB" sz="1600" dirty="0" smtClean="0"/>
              <a:t>of field capacity</a:t>
            </a:r>
            <a:endParaRPr lang="en-GB" sz="600" dirty="0"/>
          </a:p>
          <a:p>
            <a:pPr lvl="1"/>
            <a:r>
              <a:rPr lang="en-GB" sz="1800" u="sng" dirty="0" smtClean="0"/>
              <a:t>Irrigation </a:t>
            </a:r>
            <a:r>
              <a:rPr lang="en-GB" sz="1800" u="sng" dirty="0"/>
              <a:t>+ </a:t>
            </a:r>
            <a:r>
              <a:rPr lang="en-GB" sz="1800" u="sng" dirty="0" smtClean="0"/>
              <a:t>fertilization</a:t>
            </a:r>
            <a:r>
              <a:rPr lang="en-GB" sz="1800" dirty="0" smtClean="0"/>
              <a:t>:</a:t>
            </a:r>
            <a:endParaRPr lang="en-GB" sz="1800" dirty="0"/>
          </a:p>
          <a:p>
            <a:pPr lvl="2"/>
            <a:r>
              <a:rPr lang="en-GB" sz="1600" dirty="0" smtClean="0"/>
              <a:t>Irrigation as in the irrigation treatment + weekly application of liquid fertilizer jointly with the irrigation</a:t>
            </a:r>
            <a:endParaRPr lang="en-GB" sz="1600" dirty="0"/>
          </a:p>
          <a:p>
            <a:pPr lvl="2"/>
            <a:endParaRPr lang="en-GB" sz="1600" dirty="0"/>
          </a:p>
          <a:p>
            <a:pPr lvl="2"/>
            <a:endParaRPr lang="en-GB" sz="1600" dirty="0"/>
          </a:p>
          <a:p>
            <a:pPr lvl="1"/>
            <a:endParaRPr lang="en-GB" sz="1800" dirty="0"/>
          </a:p>
          <a:p>
            <a:pPr lvl="1"/>
            <a:endParaRPr lang="en-GB" sz="1800" dirty="0"/>
          </a:p>
          <a:p>
            <a:pPr lvl="1"/>
            <a:endParaRPr lang="en-GB" sz="1800" dirty="0"/>
          </a:p>
          <a:p>
            <a:pPr lvl="1"/>
            <a:endParaRPr lang="en-GB" sz="1800" dirty="0"/>
          </a:p>
          <a:p>
            <a:pPr lvl="1"/>
            <a:endParaRPr lang="en-GB" sz="1800" dirty="0"/>
          </a:p>
          <a:p>
            <a:pPr lvl="1"/>
            <a:endParaRPr lang="en-GB" sz="700" dirty="0"/>
          </a:p>
          <a:p>
            <a:pPr lvl="1"/>
            <a:endParaRPr lang="en-GB" sz="1800" dirty="0"/>
          </a:p>
          <a:p>
            <a:pPr lvl="1"/>
            <a:endParaRPr lang="en-GB" sz="1800" dirty="0"/>
          </a:p>
          <a:p>
            <a:pPr lvl="1"/>
            <a:endParaRPr lang="en-GB" sz="600" dirty="0"/>
          </a:p>
          <a:p>
            <a:endParaRPr lang="en-GB" sz="600" dirty="0"/>
          </a:p>
          <a:p>
            <a:endParaRPr lang="en-GB" sz="5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2">
                                            <p:txEl>
                                              <p:pRg st="0" end="0"/>
                                            </p:txEl>
                                          </p:spTgt>
                                        </p:tgtEl>
                                        <p:attrNameLst>
                                          <p:attrName>style.visibility</p:attrName>
                                        </p:attrNameLst>
                                      </p:cBhvr>
                                      <p:to>
                                        <p:strVal val="visible"/>
                                      </p:to>
                                    </p:set>
                                    <p:animEffect transition="in" filter="wipe(left)">
                                      <p:cBhvr>
                                        <p:cTn id="7" dur="500"/>
                                        <p:tgtEl>
                                          <p:spTgt spid="1966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2">
                                            <p:txEl>
                                              <p:pRg st="2" end="2"/>
                                            </p:txEl>
                                          </p:spTgt>
                                        </p:tgtEl>
                                        <p:attrNameLst>
                                          <p:attrName>style.visibility</p:attrName>
                                        </p:attrNameLst>
                                      </p:cBhvr>
                                      <p:to>
                                        <p:strVal val="visible"/>
                                      </p:to>
                                    </p:set>
                                    <p:animEffect transition="in" filter="wipe(left)">
                                      <p:cBhvr>
                                        <p:cTn id="12" dur="500"/>
                                        <p:tgtEl>
                                          <p:spTgt spid="1966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6612">
                                            <p:txEl>
                                              <p:pRg st="3" end="3"/>
                                            </p:txEl>
                                          </p:spTgt>
                                        </p:tgtEl>
                                        <p:attrNameLst>
                                          <p:attrName>style.visibility</p:attrName>
                                        </p:attrNameLst>
                                      </p:cBhvr>
                                      <p:to>
                                        <p:strVal val="visible"/>
                                      </p:to>
                                    </p:set>
                                    <p:animEffect transition="in" filter="wipe(left)">
                                      <p:cBhvr>
                                        <p:cTn id="17" dur="500"/>
                                        <p:tgtEl>
                                          <p:spTgt spid="19661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6612">
                                            <p:txEl>
                                              <p:pRg st="4" end="4"/>
                                            </p:txEl>
                                          </p:spTgt>
                                        </p:tgtEl>
                                        <p:attrNameLst>
                                          <p:attrName>style.visibility</p:attrName>
                                        </p:attrNameLst>
                                      </p:cBhvr>
                                      <p:to>
                                        <p:strVal val="visible"/>
                                      </p:to>
                                    </p:set>
                                    <p:animEffect transition="in" filter="wipe(left)">
                                      <p:cBhvr>
                                        <p:cTn id="22" dur="500"/>
                                        <p:tgtEl>
                                          <p:spTgt spid="1966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6612">
                                            <p:txEl>
                                              <p:pRg st="5" end="5"/>
                                            </p:txEl>
                                          </p:spTgt>
                                        </p:tgtEl>
                                        <p:attrNameLst>
                                          <p:attrName>style.visibility</p:attrName>
                                        </p:attrNameLst>
                                      </p:cBhvr>
                                      <p:to>
                                        <p:strVal val="visible"/>
                                      </p:to>
                                    </p:set>
                                    <p:animEffect transition="in" filter="wipe(left)">
                                      <p:cBhvr>
                                        <p:cTn id="27" dur="500"/>
                                        <p:tgtEl>
                                          <p:spTgt spid="19661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6612">
                                            <p:txEl>
                                              <p:pRg st="6" end="6"/>
                                            </p:txEl>
                                          </p:spTgt>
                                        </p:tgtEl>
                                        <p:attrNameLst>
                                          <p:attrName>style.visibility</p:attrName>
                                        </p:attrNameLst>
                                      </p:cBhvr>
                                      <p:to>
                                        <p:strVal val="visible"/>
                                      </p:to>
                                    </p:set>
                                    <p:animEffect transition="in" filter="wipe(left)">
                                      <p:cBhvr>
                                        <p:cTn id="32" dur="500"/>
                                        <p:tgtEl>
                                          <p:spTgt spid="1966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6612">
                                            <p:txEl>
                                              <p:pRg st="7" end="7"/>
                                            </p:txEl>
                                          </p:spTgt>
                                        </p:tgtEl>
                                        <p:attrNameLst>
                                          <p:attrName>style.visibility</p:attrName>
                                        </p:attrNameLst>
                                      </p:cBhvr>
                                      <p:to>
                                        <p:strVal val="visible"/>
                                      </p:to>
                                    </p:set>
                                    <p:animEffect transition="in" filter="wipe(left)">
                                      <p:cBhvr>
                                        <p:cTn id="37" dur="500"/>
                                        <p:tgtEl>
                                          <p:spTgt spid="19661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6612">
                                            <p:txEl>
                                              <p:pRg st="8" end="8"/>
                                            </p:txEl>
                                          </p:spTgt>
                                        </p:tgtEl>
                                        <p:attrNameLst>
                                          <p:attrName>style.visibility</p:attrName>
                                        </p:attrNameLst>
                                      </p:cBhvr>
                                      <p:to>
                                        <p:strVal val="visible"/>
                                      </p:to>
                                    </p:set>
                                    <p:animEffect transition="in" filter="wipe(left)">
                                      <p:cBhvr>
                                        <p:cTn id="42" dur="500"/>
                                        <p:tgtEl>
                                          <p:spTgt spid="19661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6612">
                                            <p:txEl>
                                              <p:pRg st="9" end="9"/>
                                            </p:txEl>
                                          </p:spTgt>
                                        </p:tgtEl>
                                        <p:attrNameLst>
                                          <p:attrName>style.visibility</p:attrName>
                                        </p:attrNameLst>
                                      </p:cBhvr>
                                      <p:to>
                                        <p:strVal val="visible"/>
                                      </p:to>
                                    </p:set>
                                    <p:animEffect transition="in" filter="wipe(left)">
                                      <p:cBhvr>
                                        <p:cTn id="47" dur="500"/>
                                        <p:tgtEl>
                                          <p:spTgt spid="1966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1026"/>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35"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197636" name="Rectangle 1028"/>
          <p:cNvSpPr>
            <a:spLocks noGrp="1" noChangeArrowheads="1"/>
          </p:cNvSpPr>
          <p:nvPr>
            <p:ph type="body" idx="1"/>
          </p:nvPr>
        </p:nvSpPr>
        <p:spPr/>
        <p:txBody>
          <a:bodyPr/>
          <a:lstStyle/>
          <a:p>
            <a:r>
              <a:rPr lang="en-GB" u="sng" dirty="0" smtClean="0"/>
              <a:t>Experimental design </a:t>
            </a:r>
            <a:r>
              <a:rPr lang="en-GB" u="sng" dirty="0"/>
              <a:t>- </a:t>
            </a:r>
            <a:r>
              <a:rPr lang="en-GB" u="sng" dirty="0" smtClean="0"/>
              <a:t>design</a:t>
            </a:r>
            <a:endParaRPr lang="en-GB" dirty="0"/>
          </a:p>
          <a:p>
            <a:pPr lvl="1"/>
            <a:endParaRPr lang="en-GB" sz="700" dirty="0"/>
          </a:p>
          <a:p>
            <a:pPr lvl="1"/>
            <a:r>
              <a:rPr lang="en-GB" dirty="0" smtClean="0"/>
              <a:t>Complete randomized blocks with </a:t>
            </a:r>
            <a:r>
              <a:rPr lang="en-GB" dirty="0"/>
              <a:t>2 </a:t>
            </a:r>
            <a:r>
              <a:rPr lang="en-GB" dirty="0" smtClean="0"/>
              <a:t>replicates</a:t>
            </a:r>
            <a:endParaRPr lang="en-GB" sz="800" dirty="0"/>
          </a:p>
          <a:p>
            <a:pPr lvl="1"/>
            <a:r>
              <a:rPr lang="en-GB" dirty="0" smtClean="0"/>
              <a:t>Each main plot includes 121 </a:t>
            </a:r>
            <a:r>
              <a:rPr lang="en-GB" dirty="0"/>
              <a:t>(11x11) </a:t>
            </a:r>
            <a:r>
              <a:rPr lang="en-GB" dirty="0" smtClean="0"/>
              <a:t>trees, plus a border line (</a:t>
            </a:r>
            <a:r>
              <a:rPr lang="en-GB" dirty="0"/>
              <a:t>a</a:t>
            </a:r>
            <a:r>
              <a:rPr lang="en-GB" dirty="0" smtClean="0"/>
              <a:t>rea</a:t>
            </a:r>
            <a:r>
              <a:rPr lang="en-GB" dirty="0"/>
              <a:t>: 1089 m</a:t>
            </a:r>
            <a:r>
              <a:rPr lang="en-GB" baseline="30000" dirty="0"/>
              <a:t>2</a:t>
            </a:r>
            <a:r>
              <a:rPr lang="en-GB" dirty="0" smtClean="0"/>
              <a:t>)</a:t>
            </a:r>
            <a:endParaRPr lang="en-GB" sz="800" dirty="0"/>
          </a:p>
          <a:p>
            <a:pPr lvl="1"/>
            <a:r>
              <a:rPr lang="en-GB" dirty="0" smtClean="0"/>
              <a:t>Contiguous to each plot a smaller plot was established for destructive samplings, initially with a 1.5x1.5 m spacing, later reduced to a </a:t>
            </a:r>
            <a:r>
              <a:rPr lang="en-GB" dirty="0"/>
              <a:t>3x3 </a:t>
            </a:r>
            <a:r>
              <a:rPr lang="en-GB" dirty="0" smtClean="0"/>
              <a:t>m spacing and receiving the same treatment</a:t>
            </a:r>
            <a:endParaRPr lang="en-GB" sz="800" dirty="0"/>
          </a:p>
          <a:p>
            <a:pPr lvl="1"/>
            <a:r>
              <a:rPr lang="en-GB" dirty="0" smtClean="0"/>
              <a:t>The total area of the trial was approximately 1 </a:t>
            </a:r>
            <a:r>
              <a:rPr lang="en-GB" dirty="0"/>
              <a:t>ha</a:t>
            </a:r>
          </a:p>
          <a:p>
            <a:pPr lvl="1"/>
            <a:endParaRPr lang="en-GB" dirty="0"/>
          </a:p>
          <a:p>
            <a:pPr lvl="1"/>
            <a:endParaRPr lang="en-GB" dirty="0"/>
          </a:p>
          <a:p>
            <a:pPr lvl="1"/>
            <a:endParaRPr lang="en-GB" dirty="0"/>
          </a:p>
          <a:p>
            <a:pPr lvl="1"/>
            <a:endParaRPr lang="en-GB" dirty="0"/>
          </a:p>
          <a:p>
            <a:pPr lvl="1"/>
            <a:endParaRPr lang="en-GB" dirty="0"/>
          </a:p>
          <a:p>
            <a:pPr lvl="1"/>
            <a:endParaRPr lang="en-GB" sz="800" dirty="0"/>
          </a:p>
          <a:p>
            <a:pPr lvl="1"/>
            <a:endParaRPr lang="en-GB" dirty="0"/>
          </a:p>
          <a:p>
            <a:pPr lvl="1"/>
            <a:endParaRPr lang="en-GB" dirty="0"/>
          </a:p>
          <a:p>
            <a:pPr lvl="1"/>
            <a:endParaRPr lang="en-GB" sz="700" dirty="0"/>
          </a:p>
          <a:p>
            <a:endParaRPr lang="en-GB" sz="700" dirty="0"/>
          </a:p>
          <a:p>
            <a:endParaRPr lang="en-GB" sz="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636">
                                            <p:txEl>
                                              <p:pRg st="2" end="2"/>
                                            </p:txEl>
                                          </p:spTgt>
                                        </p:tgtEl>
                                        <p:attrNameLst>
                                          <p:attrName>style.visibility</p:attrName>
                                        </p:attrNameLst>
                                      </p:cBhvr>
                                      <p:to>
                                        <p:strVal val="visible"/>
                                      </p:to>
                                    </p:set>
                                    <p:animEffect transition="in" filter="wipe(left)">
                                      <p:cBhvr>
                                        <p:cTn id="12" dur="500"/>
                                        <p:tgtEl>
                                          <p:spTgt spid="19763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7636">
                                            <p:txEl>
                                              <p:pRg st="3" end="3"/>
                                            </p:txEl>
                                          </p:spTgt>
                                        </p:tgtEl>
                                        <p:attrNameLst>
                                          <p:attrName>style.visibility</p:attrName>
                                        </p:attrNameLst>
                                      </p:cBhvr>
                                      <p:to>
                                        <p:strVal val="visible"/>
                                      </p:to>
                                    </p:set>
                                    <p:animEffect transition="in" filter="wipe(left)">
                                      <p:cBhvr>
                                        <p:cTn id="17" dur="500"/>
                                        <p:tgtEl>
                                          <p:spTgt spid="19763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7636">
                                            <p:txEl>
                                              <p:pRg st="4" end="4"/>
                                            </p:txEl>
                                          </p:spTgt>
                                        </p:tgtEl>
                                        <p:attrNameLst>
                                          <p:attrName>style.visibility</p:attrName>
                                        </p:attrNameLst>
                                      </p:cBhvr>
                                      <p:to>
                                        <p:strVal val="visible"/>
                                      </p:to>
                                    </p:set>
                                    <p:animEffect transition="in" filter="wipe(left)">
                                      <p:cBhvr>
                                        <p:cTn id="22" dur="500"/>
                                        <p:tgtEl>
                                          <p:spTgt spid="19763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7636">
                                            <p:txEl>
                                              <p:pRg st="5" end="5"/>
                                            </p:txEl>
                                          </p:spTgt>
                                        </p:tgtEl>
                                        <p:attrNameLst>
                                          <p:attrName>style.visibility</p:attrName>
                                        </p:attrNameLst>
                                      </p:cBhvr>
                                      <p:to>
                                        <p:strVal val="visible"/>
                                      </p:to>
                                    </p:set>
                                    <p:animEffect transition="in" filter="wipe(left)">
                                      <p:cBhvr>
                                        <p:cTn id="27" dur="500"/>
                                        <p:tgtEl>
                                          <p:spTgt spid="1976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1026"/>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a:t>Optimization of productivity trial</a:t>
            </a:r>
          </a:p>
        </p:txBody>
      </p:sp>
      <p:sp>
        <p:nvSpPr>
          <p:cNvPr id="212995" name="Rectangle 1027"/>
          <p:cNvSpPr>
            <a:spLocks noGrp="1" noChangeArrowheads="1"/>
          </p:cNvSpPr>
          <p:nvPr>
            <p:ph type="body" idx="1"/>
          </p:nvPr>
        </p:nvSpPr>
        <p:spPr>
          <a:xfrm>
            <a:off x="609600" y="1676400"/>
            <a:ext cx="7924800" cy="541338"/>
          </a:xfrm>
          <a:solidFill>
            <a:schemeClr val="bg1"/>
          </a:solidFill>
        </p:spPr>
        <p:txBody>
          <a:bodyPr/>
          <a:lstStyle/>
          <a:p>
            <a:pPr algn="ctr">
              <a:buFontTx/>
              <a:buNone/>
            </a:pPr>
            <a:r>
              <a:rPr lang="en-GB" u="sng" dirty="0" smtClean="0"/>
              <a:t>Some results</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1" name="Rectangle 3"/>
          <p:cNvSpPr>
            <a:spLocks noGrp="1" noChangeArrowheads="1"/>
          </p:cNvSpPr>
          <p:nvPr>
            <p:ph type="title"/>
          </p:nvPr>
        </p:nvSpPr>
        <p:spPr/>
        <p:txBody>
          <a:bodyPr/>
          <a:lstStyle/>
          <a:p>
            <a:r>
              <a:rPr lang="en-GB" dirty="0"/>
              <a:t>Site </a:t>
            </a:r>
            <a:r>
              <a:rPr lang="en-GB" dirty="0" smtClean="0"/>
              <a:t>productivity – potential </a:t>
            </a:r>
            <a:r>
              <a:rPr lang="en-GB" dirty="0"/>
              <a:t>productivity</a:t>
            </a:r>
            <a:endParaRPr lang="en-US" sz="2400" dirty="0"/>
          </a:p>
        </p:txBody>
      </p:sp>
      <p:sp>
        <p:nvSpPr>
          <p:cNvPr id="247812" name="Rectangle 4"/>
          <p:cNvSpPr>
            <a:spLocks noGrp="1" noChangeArrowheads="1"/>
          </p:cNvSpPr>
          <p:nvPr>
            <p:ph type="body" idx="1"/>
          </p:nvPr>
        </p:nvSpPr>
        <p:spPr/>
        <p:txBody>
          <a:bodyPr/>
          <a:lstStyle/>
          <a:p>
            <a:r>
              <a:rPr lang="pt-PT" sz="2000" dirty="0" smtClean="0"/>
              <a:t>Soil and climate determine the limits to the potential productivity of a site (PPS)</a:t>
            </a:r>
            <a:endParaRPr lang="en-US" sz="600" dirty="0"/>
          </a:p>
          <a:p>
            <a:r>
              <a:rPr lang="pt-PT" sz="2000" dirty="0" smtClean="0"/>
              <a:t>Genetic potential (species and genetic material) determine the biological limits of PPS</a:t>
            </a:r>
            <a:endParaRPr lang="pt-PT" sz="600" dirty="0"/>
          </a:p>
          <a:p>
            <a:r>
              <a:rPr lang="pt-PT" sz="2000" dirty="0" smtClean="0"/>
              <a:t>Management (spacing, weed control) determine to which point is </a:t>
            </a:r>
            <a:r>
              <a:rPr lang="pt-PT" sz="2000" dirty="0" err="1" smtClean="0"/>
              <a:t>the</a:t>
            </a:r>
            <a:r>
              <a:rPr lang="pt-PT" sz="2000" dirty="0" smtClean="0"/>
              <a:t> PPS attained</a:t>
            </a:r>
            <a:r>
              <a:rPr lang="pt-PT" sz="1800" dirty="0" smtClean="0"/>
              <a:t>. </a:t>
            </a:r>
            <a:r>
              <a:rPr lang="pt-PT" sz="2000" dirty="0" smtClean="0"/>
              <a:t> Management may also, obviously, </a:t>
            </a:r>
            <a:r>
              <a:rPr lang="pt-PT" sz="2000" dirty="0" err="1" smtClean="0"/>
              <a:t>change</a:t>
            </a:r>
            <a:r>
              <a:rPr lang="pt-PT" sz="2000" dirty="0" smtClean="0"/>
              <a:t> PPS (e.g. fertilization and/or irrigation)</a:t>
            </a:r>
            <a:endParaRPr lang="en-US" sz="700" dirty="0"/>
          </a:p>
          <a:p>
            <a:r>
              <a:rPr lang="pt-PT" sz="2000" dirty="0" smtClean="0"/>
              <a:t>A site’s maximum leaf area capacity may take more or less time to be achieved as a consequence of management and genetic potential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Effect transition="in" filter="wipe(left)">
                                      <p:cBhvr>
                                        <p:cTn id="7" dur="500"/>
                                        <p:tgtEl>
                                          <p:spTgt spid="2478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7812">
                                            <p:txEl>
                                              <p:pRg st="1" end="1"/>
                                            </p:txEl>
                                          </p:spTgt>
                                        </p:tgtEl>
                                        <p:attrNameLst>
                                          <p:attrName>style.visibility</p:attrName>
                                        </p:attrNameLst>
                                      </p:cBhvr>
                                      <p:to>
                                        <p:strVal val="visible"/>
                                      </p:to>
                                    </p:set>
                                    <p:animEffect transition="in" filter="wipe(left)">
                                      <p:cBhvr>
                                        <p:cTn id="12" dur="500"/>
                                        <p:tgtEl>
                                          <p:spTgt spid="2478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7812">
                                            <p:txEl>
                                              <p:pRg st="2" end="2"/>
                                            </p:txEl>
                                          </p:spTgt>
                                        </p:tgtEl>
                                        <p:attrNameLst>
                                          <p:attrName>style.visibility</p:attrName>
                                        </p:attrNameLst>
                                      </p:cBhvr>
                                      <p:to>
                                        <p:strVal val="visible"/>
                                      </p:to>
                                    </p:set>
                                    <p:animEffect transition="in" filter="wipe(left)">
                                      <p:cBhvr>
                                        <p:cTn id="17" dur="500"/>
                                        <p:tgtEl>
                                          <p:spTgt spid="2478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7812">
                                            <p:txEl>
                                              <p:pRg st="3" end="3"/>
                                            </p:txEl>
                                          </p:spTgt>
                                        </p:tgtEl>
                                        <p:attrNameLst>
                                          <p:attrName>style.visibility</p:attrName>
                                        </p:attrNameLst>
                                      </p:cBhvr>
                                      <p:to>
                                        <p:strVal val="visible"/>
                                      </p:to>
                                    </p:set>
                                    <p:animEffect transition="in" filter="wipe(left)">
                                      <p:cBhvr>
                                        <p:cTn id="22" dur="500"/>
                                        <p:tgtEl>
                                          <p:spTgt spid="2478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a:t>Optimization of productivity trial</a:t>
            </a:r>
            <a:br>
              <a:rPr lang="en-US" dirty="0"/>
            </a:br>
            <a:r>
              <a:rPr lang="pt-PT" sz="2000" dirty="0" smtClean="0">
                <a:solidFill>
                  <a:schemeClr val="accent2"/>
                </a:solidFill>
              </a:rPr>
              <a:t>dominant height </a:t>
            </a:r>
            <a:r>
              <a:rPr lang="pt-PT" sz="2000" dirty="0" smtClean="0"/>
              <a:t>in the trial “over” permanent plots </a:t>
            </a:r>
            <a:r>
              <a:rPr lang="pt-PT" sz="2000" dirty="0"/>
              <a:t>3x3 (x)</a:t>
            </a:r>
            <a:endParaRPr lang="en-US" sz="2000" dirty="0"/>
          </a:p>
        </p:txBody>
      </p:sp>
      <p:sp>
        <p:nvSpPr>
          <p:cNvPr id="243715"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3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522413"/>
            <a:ext cx="6599238"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10392" y="2094803"/>
            <a:ext cx="1699708" cy="338554"/>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Permanent plots</a:t>
            </a:r>
          </a:p>
        </p:txBody>
      </p:sp>
      <p:sp>
        <p:nvSpPr>
          <p:cNvPr id="7" name="TextBox 6"/>
          <p:cNvSpPr txBox="1"/>
          <p:nvPr/>
        </p:nvSpPr>
        <p:spPr>
          <a:xfrm>
            <a:off x="2910392" y="2365588"/>
            <a:ext cx="1699708" cy="338554"/>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r>
              <a:rPr lang="en-US" sz="1600" dirty="0" smtClean="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p:txBody>
      </p:sp>
      <p:sp>
        <p:nvSpPr>
          <p:cNvPr id="8" name="TextBox 7"/>
          <p:cNvSpPr txBox="1"/>
          <p:nvPr/>
        </p:nvSpPr>
        <p:spPr>
          <a:xfrm>
            <a:off x="2910392" y="2642285"/>
            <a:ext cx="940846" cy="830997"/>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endParaRPr lang="en-US" sz="1600" dirty="0" smtClean="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Control</a:t>
            </a:r>
            <a:endParaRPr lang="pt-PT"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title"/>
          </p:nvPr>
        </p:nvSpPr>
        <p:spPr/>
        <p:txBody>
          <a:bodyPr/>
          <a:lstStyle/>
          <a:p>
            <a:r>
              <a:rPr lang="en-US" dirty="0"/>
              <a:t>Optimization of productivity trial</a:t>
            </a:r>
            <a:br>
              <a:rPr lang="en-US" dirty="0"/>
            </a:br>
            <a:r>
              <a:rPr lang="en-US" sz="2000" dirty="0" smtClean="0">
                <a:solidFill>
                  <a:schemeClr val="accent2"/>
                </a:solidFill>
              </a:rPr>
              <a:t>quadratic mean diameter</a:t>
            </a:r>
            <a:r>
              <a:rPr lang="en-US" sz="2000" dirty="0" smtClean="0"/>
              <a:t> </a:t>
            </a:r>
            <a:r>
              <a:rPr lang="pt-PT" sz="2000" dirty="0" smtClean="0"/>
              <a:t>in the trial “over” permanent plots </a:t>
            </a:r>
            <a:r>
              <a:rPr lang="pt-PT" sz="2000" dirty="0"/>
              <a:t>3x3 (x)</a:t>
            </a:r>
            <a:endParaRPr lang="en-US" sz="2000" dirty="0"/>
          </a:p>
        </p:txBody>
      </p:sp>
      <p:sp>
        <p:nvSpPr>
          <p:cNvPr id="237571"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7575"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19238"/>
            <a:ext cx="6618288"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0392" y="2094803"/>
            <a:ext cx="1699708" cy="338554"/>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Permanent plots</a:t>
            </a:r>
          </a:p>
        </p:txBody>
      </p:sp>
      <p:sp>
        <p:nvSpPr>
          <p:cNvPr id="6" name="TextBox 5"/>
          <p:cNvSpPr txBox="1"/>
          <p:nvPr/>
        </p:nvSpPr>
        <p:spPr>
          <a:xfrm>
            <a:off x="2910392" y="2365588"/>
            <a:ext cx="1699708" cy="338554"/>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r>
              <a:rPr lang="en-US" sz="1600" dirty="0" smtClean="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p:txBody>
      </p:sp>
      <p:sp>
        <p:nvSpPr>
          <p:cNvPr id="7" name="TextBox 6"/>
          <p:cNvSpPr txBox="1"/>
          <p:nvPr/>
        </p:nvSpPr>
        <p:spPr>
          <a:xfrm>
            <a:off x="2910392" y="2642285"/>
            <a:ext cx="940846" cy="830997"/>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endParaRPr lang="en-US" sz="1600" dirty="0" smtClean="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Control</a:t>
            </a:r>
            <a:endParaRPr lang="pt-PT"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p:txBody>
          <a:bodyPr/>
          <a:lstStyle/>
          <a:p>
            <a:r>
              <a:rPr lang="en-US" dirty="0"/>
              <a:t>Optimization of productivity trial</a:t>
            </a:r>
            <a:br>
              <a:rPr lang="en-US" dirty="0"/>
            </a:br>
            <a:r>
              <a:rPr lang="en-US" sz="2000" dirty="0" smtClean="0">
                <a:solidFill>
                  <a:schemeClr val="accent2"/>
                </a:solidFill>
              </a:rPr>
              <a:t>basal area </a:t>
            </a:r>
            <a:r>
              <a:rPr lang="en-US" sz="2000" dirty="0" smtClean="0"/>
              <a:t>in the trial</a:t>
            </a:r>
            <a:r>
              <a:rPr lang="pt-PT" sz="2000" dirty="0" smtClean="0"/>
              <a:t> “over” permanent plots </a:t>
            </a:r>
            <a:r>
              <a:rPr lang="pt-PT" sz="2000" dirty="0"/>
              <a:t>3x3 (x)</a:t>
            </a:r>
            <a:endParaRPr lang="en-US" sz="2000" dirty="0"/>
          </a:p>
        </p:txBody>
      </p:sp>
      <p:sp>
        <p:nvSpPr>
          <p:cNvPr id="238595"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8599"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1522413"/>
            <a:ext cx="6599238"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0392" y="2094803"/>
            <a:ext cx="1699708" cy="338554"/>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Permanent plots</a:t>
            </a:r>
          </a:p>
        </p:txBody>
      </p:sp>
      <p:sp>
        <p:nvSpPr>
          <p:cNvPr id="6" name="TextBox 5"/>
          <p:cNvSpPr txBox="1"/>
          <p:nvPr/>
        </p:nvSpPr>
        <p:spPr>
          <a:xfrm>
            <a:off x="2910392" y="2365588"/>
            <a:ext cx="1699708" cy="338554"/>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r>
              <a:rPr lang="en-US" sz="1600" dirty="0" smtClean="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p:txBody>
      </p:sp>
      <p:sp>
        <p:nvSpPr>
          <p:cNvPr id="7" name="TextBox 6"/>
          <p:cNvSpPr txBox="1"/>
          <p:nvPr/>
        </p:nvSpPr>
        <p:spPr>
          <a:xfrm>
            <a:off x="2910392" y="2642285"/>
            <a:ext cx="940846" cy="830997"/>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endParaRPr lang="en-US" sz="1600" dirty="0" smtClean="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Control</a:t>
            </a:r>
            <a:endParaRPr lang="pt-PT"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p:txBody>
          <a:bodyPr/>
          <a:lstStyle/>
          <a:p>
            <a:r>
              <a:rPr lang="en-US" dirty="0"/>
              <a:t>Optimization of productivity trial</a:t>
            </a:r>
            <a:br>
              <a:rPr lang="en-US" dirty="0"/>
            </a:br>
            <a:r>
              <a:rPr lang="en-US" sz="2000" dirty="0">
                <a:solidFill>
                  <a:schemeClr val="accent2"/>
                </a:solidFill>
              </a:rPr>
              <a:t>volume</a:t>
            </a:r>
            <a:r>
              <a:rPr lang="pt-PT" sz="2000" dirty="0"/>
              <a:t> </a:t>
            </a:r>
            <a:r>
              <a:rPr lang="pt-PT" sz="2000" dirty="0" smtClean="0"/>
              <a:t>in the trial </a:t>
            </a:r>
            <a:r>
              <a:rPr lang="pt-PT" sz="2000" i="1" dirty="0" smtClean="0"/>
              <a:t>“over”</a:t>
            </a:r>
            <a:r>
              <a:rPr lang="pt-PT" sz="2000" dirty="0" smtClean="0"/>
              <a:t> permanent plots </a:t>
            </a:r>
            <a:r>
              <a:rPr lang="pt-PT" sz="2000" dirty="0"/>
              <a:t>3x3 (x)</a:t>
            </a:r>
            <a:endParaRPr lang="en-US" sz="2800" dirty="0"/>
          </a:p>
        </p:txBody>
      </p:sp>
      <p:sp>
        <p:nvSpPr>
          <p:cNvPr id="239619"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9624"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1527175"/>
            <a:ext cx="6645275"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0392" y="2094803"/>
            <a:ext cx="1699708" cy="338554"/>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Permanent plots</a:t>
            </a:r>
          </a:p>
        </p:txBody>
      </p:sp>
      <p:sp>
        <p:nvSpPr>
          <p:cNvPr id="6" name="TextBox 5"/>
          <p:cNvSpPr txBox="1"/>
          <p:nvPr/>
        </p:nvSpPr>
        <p:spPr>
          <a:xfrm>
            <a:off x="2910392" y="2365588"/>
            <a:ext cx="1699708" cy="338554"/>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r>
              <a:rPr lang="en-US" sz="1600" dirty="0" smtClean="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p:txBody>
      </p:sp>
      <p:sp>
        <p:nvSpPr>
          <p:cNvPr id="7" name="TextBox 6"/>
          <p:cNvSpPr txBox="1"/>
          <p:nvPr/>
        </p:nvSpPr>
        <p:spPr>
          <a:xfrm>
            <a:off x="2910392" y="2642285"/>
            <a:ext cx="940846" cy="830997"/>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endParaRPr lang="en-US" sz="1600" dirty="0" smtClean="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Control</a:t>
            </a:r>
            <a:endParaRPr lang="pt-PT"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dirty="0"/>
              <a:t>Optimization of productivity trial</a:t>
            </a:r>
            <a:br>
              <a:rPr lang="en-US" dirty="0"/>
            </a:br>
            <a:r>
              <a:rPr lang="pt-PT" sz="2000" dirty="0" smtClean="0">
                <a:solidFill>
                  <a:schemeClr val="accent2"/>
                </a:solidFill>
              </a:rPr>
              <a:t>mai in </a:t>
            </a:r>
            <a:r>
              <a:rPr lang="pt-PT" sz="2000" dirty="0">
                <a:solidFill>
                  <a:schemeClr val="accent2"/>
                </a:solidFill>
              </a:rPr>
              <a:t>volume </a:t>
            </a:r>
            <a:r>
              <a:rPr lang="pt-PT" sz="2000" dirty="0" smtClean="0"/>
              <a:t>in the trial “over” permanent plots </a:t>
            </a:r>
            <a:r>
              <a:rPr lang="pt-PT" sz="2000" dirty="0"/>
              <a:t>3x3 (x)</a:t>
            </a:r>
            <a:endParaRPr lang="en-US" sz="2800" dirty="0"/>
          </a:p>
        </p:txBody>
      </p:sp>
      <p:sp>
        <p:nvSpPr>
          <p:cNvPr id="244739"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4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288" y="1524000"/>
            <a:ext cx="66452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0392" y="2094803"/>
            <a:ext cx="1699708" cy="338554"/>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Permanent plots</a:t>
            </a:r>
          </a:p>
        </p:txBody>
      </p:sp>
      <p:sp>
        <p:nvSpPr>
          <p:cNvPr id="6" name="TextBox 5"/>
          <p:cNvSpPr txBox="1"/>
          <p:nvPr/>
        </p:nvSpPr>
        <p:spPr>
          <a:xfrm>
            <a:off x="2910392" y="2365588"/>
            <a:ext cx="1699708" cy="338554"/>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r>
              <a:rPr lang="en-US" sz="1600" dirty="0" smtClean="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p:txBody>
      </p:sp>
      <p:sp>
        <p:nvSpPr>
          <p:cNvPr id="7" name="TextBox 6"/>
          <p:cNvSpPr txBox="1"/>
          <p:nvPr/>
        </p:nvSpPr>
        <p:spPr>
          <a:xfrm>
            <a:off x="2910392" y="2642285"/>
            <a:ext cx="940846" cy="830997"/>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endParaRPr lang="en-US" sz="1600" dirty="0" smtClean="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Control</a:t>
            </a:r>
            <a:endParaRPr lang="pt-PT"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1026"/>
          <p:cNvSpPr>
            <a:spLocks noGrp="1" noChangeArrowheads="1"/>
          </p:cNvSpPr>
          <p:nvPr>
            <p:ph type="title"/>
          </p:nvPr>
        </p:nvSpPr>
        <p:spPr/>
        <p:txBody>
          <a:bodyPr/>
          <a:lstStyle/>
          <a:p>
            <a:r>
              <a:rPr lang="en-US" dirty="0"/>
              <a:t>Optimization of productivity trial</a:t>
            </a:r>
            <a:br>
              <a:rPr lang="en-US" dirty="0"/>
            </a:br>
            <a:r>
              <a:rPr lang="en-US" sz="2000" dirty="0" smtClean="0">
                <a:solidFill>
                  <a:schemeClr val="accent2"/>
                </a:solidFill>
              </a:rPr>
              <a:t>biomass</a:t>
            </a:r>
            <a:r>
              <a:rPr lang="en-US" sz="2000" dirty="0" smtClean="0"/>
              <a:t> in the trial</a:t>
            </a:r>
            <a:r>
              <a:rPr lang="pt-PT" sz="2000" dirty="0" smtClean="0"/>
              <a:t> “over” permanent plots </a:t>
            </a:r>
            <a:r>
              <a:rPr lang="pt-PT" sz="2000" dirty="0"/>
              <a:t>3x3 (x)</a:t>
            </a:r>
            <a:endParaRPr lang="en-US" sz="2800" dirty="0"/>
          </a:p>
        </p:txBody>
      </p:sp>
      <p:sp>
        <p:nvSpPr>
          <p:cNvPr id="240643" name="Rectangle 1027"/>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0648"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910" y="1557565"/>
            <a:ext cx="6627812"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0392" y="2094803"/>
            <a:ext cx="1699708" cy="338554"/>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Permanent plots</a:t>
            </a:r>
          </a:p>
        </p:txBody>
      </p:sp>
      <p:sp>
        <p:nvSpPr>
          <p:cNvPr id="6" name="TextBox 5"/>
          <p:cNvSpPr txBox="1"/>
          <p:nvPr/>
        </p:nvSpPr>
        <p:spPr>
          <a:xfrm>
            <a:off x="2910392" y="2365588"/>
            <a:ext cx="1699708" cy="338554"/>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r>
              <a:rPr lang="en-US" sz="1600" dirty="0" smtClean="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p:txBody>
      </p:sp>
      <p:sp>
        <p:nvSpPr>
          <p:cNvPr id="7" name="TextBox 6"/>
          <p:cNvSpPr txBox="1"/>
          <p:nvPr/>
        </p:nvSpPr>
        <p:spPr>
          <a:xfrm>
            <a:off x="2910392" y="2642285"/>
            <a:ext cx="940846" cy="830997"/>
          </a:xfrm>
          <a:prstGeom prst="rect">
            <a:avLst/>
          </a:prstGeom>
          <a:solidFill>
            <a:schemeClr val="bg1"/>
          </a:solidFill>
        </p:spPr>
        <p:txBody>
          <a:bodyPr wrap="square" rtlCol="0">
            <a:spAutoFit/>
          </a:bodyPr>
          <a:lstStyle/>
          <a:p>
            <a:r>
              <a:rPr lang="en-US" sz="1600" dirty="0" err="1" smtClean="0">
                <a:latin typeface="Arial" panose="020B0604020202020204" pitchFamily="34" charset="0"/>
                <a:cs typeface="Arial" panose="020B0604020202020204" pitchFamily="34" charset="0"/>
              </a:rPr>
              <a:t>Irrig</a:t>
            </a:r>
            <a:endParaRPr lang="en-US" sz="1600" dirty="0" smtClean="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Fertiliz</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Control</a:t>
            </a:r>
            <a:endParaRPr lang="pt-PT"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a:xfrm>
            <a:off x="325438" y="2711450"/>
            <a:ext cx="8458200" cy="1766888"/>
          </a:xfrm>
        </p:spPr>
        <p:txBody>
          <a:bodyPr/>
          <a:lstStyle/>
          <a:p>
            <a:r>
              <a:rPr lang="en-GB" sz="4000" dirty="0" smtClean="0"/>
              <a:t>AGOLADA trial</a:t>
            </a:r>
            <a:r>
              <a:rPr lang="en-GB" sz="4000" dirty="0"/>
              <a:t/>
            </a:r>
            <a:br>
              <a:rPr lang="en-GB" sz="4000" dirty="0"/>
            </a:br>
            <a:r>
              <a:rPr lang="en-GB" sz="3600" dirty="0">
                <a:solidFill>
                  <a:srgbClr val="008000"/>
                </a:solidFill>
              </a:rPr>
              <a:t> </a:t>
            </a:r>
            <a:r>
              <a:rPr lang="en-GB" sz="3600" dirty="0" smtClean="0">
                <a:solidFill>
                  <a:srgbClr val="008000"/>
                </a:solidFill>
              </a:rPr>
              <a:t>spacing and genetic material</a:t>
            </a:r>
            <a:endParaRPr lang="en-GB" sz="4000" dirty="0">
              <a:solidFill>
                <a:srgbClr val="008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ctrTitle"/>
          </p:nvPr>
        </p:nvSpPr>
        <p:spPr>
          <a:xfrm>
            <a:off x="685800" y="914400"/>
            <a:ext cx="7696200" cy="5029200"/>
          </a:xfrm>
        </p:spPr>
        <p:txBody>
          <a:bodyPr/>
          <a:lstStyle/>
          <a:p>
            <a:r>
              <a:rPr lang="en-GB" dirty="0"/>
              <a:t/>
            </a:r>
            <a:br>
              <a:rPr lang="en-GB" dirty="0"/>
            </a:br>
            <a:r>
              <a:rPr lang="en-GB" dirty="0" smtClean="0"/>
              <a:t>Research team</a:t>
            </a:r>
            <a:r>
              <a:rPr lang="en-GB" sz="2400" dirty="0"/>
              <a:t/>
            </a:r>
            <a:br>
              <a:rPr lang="en-GB" sz="2400" dirty="0"/>
            </a:br>
            <a:r>
              <a:rPr lang="en-GB" sz="2400" dirty="0"/>
              <a:t/>
            </a:r>
            <a:br>
              <a:rPr lang="en-GB" sz="2400" dirty="0"/>
            </a:br>
            <a:r>
              <a:rPr lang="en-GB" sz="2400" dirty="0" smtClean="0"/>
              <a:t>Coordination:</a:t>
            </a:r>
            <a:r>
              <a:rPr lang="en-GB" sz="2400" dirty="0"/>
              <a:t/>
            </a:r>
            <a:br>
              <a:rPr lang="en-GB" sz="2400" dirty="0"/>
            </a:br>
            <a:r>
              <a:rPr lang="en-GB" sz="2400" dirty="0"/>
              <a:t/>
            </a:r>
            <a:br>
              <a:rPr lang="en-GB" sz="2400" dirty="0"/>
            </a:br>
            <a:r>
              <a:rPr lang="en-GB" sz="2000" dirty="0"/>
              <a:t>Carlos </a:t>
            </a:r>
            <a:r>
              <a:rPr lang="en-GB" sz="2000" dirty="0" err="1"/>
              <a:t>Arruda</a:t>
            </a:r>
            <a:r>
              <a:rPr lang="en-GB" sz="2000" dirty="0"/>
              <a:t> Pacheco (</a:t>
            </a:r>
            <a:r>
              <a:rPr lang="en-GB" sz="2000" dirty="0" smtClean="0"/>
              <a:t>soil)</a:t>
            </a:r>
            <a:r>
              <a:rPr lang="en-GB" sz="2000" dirty="0"/>
              <a:t/>
            </a:r>
            <a:br>
              <a:rPr lang="en-GB" sz="2000" dirty="0"/>
            </a:br>
            <a:r>
              <a:rPr lang="en-GB" sz="2000" dirty="0"/>
              <a:t>José A. Tomé </a:t>
            </a:r>
            <a:r>
              <a:rPr lang="en-GB" sz="2000" dirty="0" smtClean="0"/>
              <a:t>(physiology) </a:t>
            </a:r>
            <a:r>
              <a:rPr lang="en-GB" sz="2000" dirty="0"/>
              <a:t/>
            </a:r>
            <a:br>
              <a:rPr lang="en-GB" sz="2000" dirty="0"/>
            </a:br>
            <a:r>
              <a:rPr lang="en-GB" sz="2000" dirty="0"/>
              <a:t>Margarida Tomé (</a:t>
            </a:r>
            <a:r>
              <a:rPr lang="en-GB" sz="2000" dirty="0" smtClean="0"/>
              <a:t>biometry)</a:t>
            </a:r>
            <a:r>
              <a:rPr lang="en-GB" sz="2000" i="1" dirty="0"/>
              <a:t/>
            </a:r>
            <a:br>
              <a:rPr lang="en-GB" sz="2000" i="1" dirty="0"/>
            </a:br>
            <a:r>
              <a:rPr lang="en-GB" sz="2400" dirty="0"/>
              <a:t/>
            </a:r>
            <a:br>
              <a:rPr lang="en-GB" sz="2400" dirty="0"/>
            </a:b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ox(out)">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38" name="Rectangle 2"/>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smtClean="0"/>
              <a:t>Agolada</a:t>
            </a:r>
            <a:r>
              <a:rPr lang="en-GB" dirty="0" smtClean="0"/>
              <a:t> trial </a:t>
            </a:r>
            <a:r>
              <a:rPr lang="en-GB" dirty="0"/>
              <a:t>- </a:t>
            </a:r>
            <a:r>
              <a:rPr lang="en-GB" dirty="0" smtClean="0"/>
              <a:t>objectives</a:t>
            </a:r>
            <a:endParaRPr lang="en-GB" dirty="0"/>
          </a:p>
        </p:txBody>
      </p:sp>
      <p:sp>
        <p:nvSpPr>
          <p:cNvPr id="116739" name="Rectangle 3"/>
          <p:cNvSpPr>
            <a:spLocks noGrp="1" noChangeArrowheads="1"/>
          </p:cNvSpPr>
          <p:nvPr>
            <p:ph type="body" idx="1"/>
          </p:nvPr>
        </p:nvSpPr>
        <p:spPr/>
        <p:txBody>
          <a:bodyPr/>
          <a:lstStyle/>
          <a:p>
            <a:r>
              <a:rPr lang="en-GB" sz="2000" u="sng" dirty="0" smtClean="0"/>
              <a:t>Main objective</a:t>
            </a:r>
            <a:endParaRPr lang="en-GB" sz="2000" dirty="0"/>
          </a:p>
          <a:p>
            <a:pPr lvl="1"/>
            <a:r>
              <a:rPr lang="en-GB" sz="1800" dirty="0" smtClean="0"/>
              <a:t>Contribute to the understanding of water and nutrients use by </a:t>
            </a:r>
            <a:r>
              <a:rPr lang="en-GB" sz="1800" i="1" dirty="0"/>
              <a:t>Eucalyptus </a:t>
            </a:r>
            <a:r>
              <a:rPr lang="en-GB" sz="1800" i="1" dirty="0" err="1"/>
              <a:t>globulus</a:t>
            </a:r>
            <a:r>
              <a:rPr lang="en-GB" sz="1800" dirty="0"/>
              <a:t> </a:t>
            </a:r>
            <a:r>
              <a:rPr lang="en-GB" sz="1800" dirty="0" smtClean="0"/>
              <a:t>and its relationship with biomass growth and yield</a:t>
            </a:r>
            <a:endParaRPr lang="en-GB" sz="1800" dirty="0"/>
          </a:p>
          <a:p>
            <a:r>
              <a:rPr lang="en-GB" sz="2000" u="sng" dirty="0" smtClean="0"/>
              <a:t>through</a:t>
            </a:r>
            <a:endParaRPr lang="en-GB" sz="2000" dirty="0"/>
          </a:p>
          <a:p>
            <a:pPr lvl="1"/>
            <a:r>
              <a:rPr lang="en-GB" sz="1800" dirty="0" smtClean="0"/>
              <a:t>The establishment of trials with variability in terms of water and nutrients availability and stand density</a:t>
            </a:r>
            <a:endParaRPr lang="en-GB" sz="1800" dirty="0"/>
          </a:p>
          <a:p>
            <a:pPr lvl="1"/>
            <a:r>
              <a:rPr lang="en-GB" sz="1800" dirty="0" smtClean="0"/>
              <a:t>Intensive monitoring of these trials including climate, plant growth, physiological parameters, available soil water, nutrients content in the soil and the plant, </a:t>
            </a:r>
            <a:r>
              <a:rPr lang="en-GB" sz="1800" dirty="0" err="1" smtClean="0"/>
              <a:t>etc</a:t>
            </a:r>
            <a:endParaRPr lang="en-GB" sz="18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left)">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left)">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wipe(left)">
                                      <p:cBhvr>
                                        <p:cTn id="22" dur="500"/>
                                        <p:tgtEl>
                                          <p:spTgt spid="1167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wipe(left)">
                                      <p:cBhvr>
                                        <p:cTn id="27" dur="500"/>
                                        <p:tgtEl>
                                          <p:spTgt spid="116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3"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7"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smtClean="0"/>
              <a:t>Agolada</a:t>
            </a:r>
            <a:r>
              <a:rPr lang="en-GB" dirty="0" smtClean="0"/>
              <a:t> trial</a:t>
            </a:r>
            <a:endParaRPr lang="en-GB" dirty="0"/>
          </a:p>
        </p:txBody>
      </p:sp>
      <p:sp>
        <p:nvSpPr>
          <p:cNvPr id="129028" name="Rectangle 4"/>
          <p:cNvSpPr>
            <a:spLocks noGrp="1" noChangeArrowheads="1"/>
          </p:cNvSpPr>
          <p:nvPr>
            <p:ph type="body" idx="1"/>
          </p:nvPr>
        </p:nvSpPr>
        <p:spPr/>
        <p:txBody>
          <a:bodyPr/>
          <a:lstStyle/>
          <a:p>
            <a:r>
              <a:rPr lang="en-GB" sz="2000" u="sng" dirty="0" smtClean="0"/>
              <a:t>Location</a:t>
            </a:r>
            <a:endParaRPr lang="en-GB" sz="2000" dirty="0"/>
          </a:p>
          <a:p>
            <a:pPr lvl="1"/>
            <a:r>
              <a:rPr lang="en-GB" sz="1800" dirty="0"/>
              <a:t>5 km </a:t>
            </a:r>
            <a:r>
              <a:rPr lang="en-GB" sz="1800" dirty="0" smtClean="0"/>
              <a:t>from </a:t>
            </a:r>
            <a:r>
              <a:rPr lang="en-GB" sz="1800" dirty="0" err="1" smtClean="0"/>
              <a:t>Coruche</a:t>
            </a:r>
            <a:r>
              <a:rPr lang="en-GB" sz="1800" dirty="0" smtClean="0"/>
              <a:t>, within an eucalyptus management area with </a:t>
            </a:r>
            <a:r>
              <a:rPr lang="en-GB" sz="1800" b="1" dirty="0">
                <a:sym typeface="Symbol" pitchFamily="18" charset="2"/>
              </a:rPr>
              <a:t></a:t>
            </a:r>
            <a:r>
              <a:rPr lang="en-GB" sz="1800" dirty="0"/>
              <a:t> 600 </a:t>
            </a:r>
            <a:r>
              <a:rPr lang="en-GB" sz="1800" dirty="0" smtClean="0"/>
              <a:t>ha</a:t>
            </a:r>
            <a:endParaRPr lang="en-GB" sz="700" dirty="0"/>
          </a:p>
          <a:p>
            <a:r>
              <a:rPr lang="en-GB" sz="2000" u="sng" dirty="0" smtClean="0"/>
              <a:t>Climate</a:t>
            </a:r>
            <a:endParaRPr lang="en-GB" sz="2000" dirty="0"/>
          </a:p>
          <a:p>
            <a:pPr lvl="1"/>
            <a:r>
              <a:rPr lang="en-GB" sz="1800" dirty="0" smtClean="0"/>
              <a:t>Mean </a:t>
            </a:r>
            <a:r>
              <a:rPr lang="en-GB" sz="1800" dirty="0" err="1" smtClean="0"/>
              <a:t>annula</a:t>
            </a:r>
            <a:r>
              <a:rPr lang="en-GB" sz="1800" dirty="0" smtClean="0"/>
              <a:t> temperature: </a:t>
            </a:r>
            <a:r>
              <a:rPr lang="en-GB" sz="1800" dirty="0"/>
              <a:t>21.5 ºC</a:t>
            </a:r>
          </a:p>
          <a:p>
            <a:pPr lvl="1"/>
            <a:r>
              <a:rPr lang="en-GB" sz="1800" dirty="0" smtClean="0"/>
              <a:t>Mean annual precipitation: </a:t>
            </a:r>
            <a:r>
              <a:rPr lang="en-GB" sz="1800" dirty="0"/>
              <a:t>737 mm</a:t>
            </a:r>
          </a:p>
          <a:p>
            <a:pPr lvl="1"/>
            <a:r>
              <a:rPr lang="en-GB" sz="1800" dirty="0" smtClean="0"/>
              <a:t>Dry season: May to October</a:t>
            </a:r>
            <a:endParaRPr lang="en-GB" sz="1800" dirty="0"/>
          </a:p>
          <a:p>
            <a:pPr lvl="1"/>
            <a:r>
              <a:rPr lang="en-GB" sz="1800" dirty="0" smtClean="0"/>
              <a:t>Low relative humidity in summer, corresponding to high levels of evapotranspiration (annual average is </a:t>
            </a:r>
            <a:r>
              <a:rPr lang="en-GB" sz="1800" dirty="0"/>
              <a:t>79%,  90% </a:t>
            </a:r>
            <a:r>
              <a:rPr lang="en-GB" sz="1800" dirty="0" smtClean="0"/>
              <a:t>in winter and </a:t>
            </a:r>
            <a:r>
              <a:rPr lang="en-GB" sz="1800" dirty="0"/>
              <a:t>70% </a:t>
            </a:r>
            <a:r>
              <a:rPr lang="en-GB" sz="1800" dirty="0" smtClean="0"/>
              <a:t>during the dry period)</a:t>
            </a:r>
            <a:endParaRPr lang="en-GB" sz="1800" dirty="0"/>
          </a:p>
          <a:p>
            <a:pPr lvl="1"/>
            <a:r>
              <a:rPr lang="en-GB" sz="1800" dirty="0" smtClean="0"/>
              <a:t>High insolation values, achieving </a:t>
            </a:r>
            <a:r>
              <a:rPr lang="en-GB" sz="1800" dirty="0"/>
              <a:t>2900 horas </a:t>
            </a:r>
            <a:r>
              <a:rPr lang="en-GB" sz="1800" dirty="0" smtClean="0"/>
              <a:t>per year, </a:t>
            </a:r>
            <a:r>
              <a:rPr lang="en-GB" sz="1800" dirty="0"/>
              <a:t>67% </a:t>
            </a:r>
            <a:r>
              <a:rPr lang="en-GB" sz="1800" dirty="0" smtClean="0"/>
              <a:t>of light hours</a:t>
            </a:r>
            <a:endParaRPr lang="en-GB" sz="1800" dirty="0"/>
          </a:p>
          <a:p>
            <a:pPr lvl="1"/>
            <a:endParaRPr lang="en-GB" sz="1800" dirty="0"/>
          </a:p>
          <a:p>
            <a:pPr lvl="1"/>
            <a:endParaRPr lang="en-GB" sz="600" dirty="0"/>
          </a:p>
          <a:p>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wipe(left)">
                                      <p:cBhvr>
                                        <p:cTn id="7" dur="500"/>
                                        <p:tgtEl>
                                          <p:spTgt spid="1290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28">
                                            <p:txEl>
                                              <p:pRg st="1" end="1"/>
                                            </p:txEl>
                                          </p:spTgt>
                                        </p:tgtEl>
                                        <p:attrNameLst>
                                          <p:attrName>style.visibility</p:attrName>
                                        </p:attrNameLst>
                                      </p:cBhvr>
                                      <p:to>
                                        <p:strVal val="visible"/>
                                      </p:to>
                                    </p:set>
                                    <p:animEffect transition="in" filter="wipe(left)">
                                      <p:cBhvr>
                                        <p:cTn id="12" dur="500"/>
                                        <p:tgtEl>
                                          <p:spTgt spid="129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28">
                                            <p:txEl>
                                              <p:pRg st="2" end="2"/>
                                            </p:txEl>
                                          </p:spTgt>
                                        </p:tgtEl>
                                        <p:attrNameLst>
                                          <p:attrName>style.visibility</p:attrName>
                                        </p:attrNameLst>
                                      </p:cBhvr>
                                      <p:to>
                                        <p:strVal val="visible"/>
                                      </p:to>
                                    </p:set>
                                    <p:animEffect transition="in" filter="wipe(left)">
                                      <p:cBhvr>
                                        <p:cTn id="17" dur="500"/>
                                        <p:tgtEl>
                                          <p:spTgt spid="1290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028">
                                            <p:txEl>
                                              <p:pRg st="3" end="3"/>
                                            </p:txEl>
                                          </p:spTgt>
                                        </p:tgtEl>
                                        <p:attrNameLst>
                                          <p:attrName>style.visibility</p:attrName>
                                        </p:attrNameLst>
                                      </p:cBhvr>
                                      <p:to>
                                        <p:strVal val="visible"/>
                                      </p:to>
                                    </p:set>
                                    <p:animEffect transition="in" filter="wipe(left)">
                                      <p:cBhvr>
                                        <p:cTn id="22" dur="500"/>
                                        <p:tgtEl>
                                          <p:spTgt spid="1290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9028">
                                            <p:txEl>
                                              <p:pRg st="4" end="4"/>
                                            </p:txEl>
                                          </p:spTgt>
                                        </p:tgtEl>
                                        <p:attrNameLst>
                                          <p:attrName>style.visibility</p:attrName>
                                        </p:attrNameLst>
                                      </p:cBhvr>
                                      <p:to>
                                        <p:strVal val="visible"/>
                                      </p:to>
                                    </p:set>
                                    <p:animEffect transition="in" filter="wipe(left)">
                                      <p:cBhvr>
                                        <p:cTn id="27" dur="500"/>
                                        <p:tgtEl>
                                          <p:spTgt spid="1290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9028">
                                            <p:txEl>
                                              <p:pRg st="5" end="5"/>
                                            </p:txEl>
                                          </p:spTgt>
                                        </p:tgtEl>
                                        <p:attrNameLst>
                                          <p:attrName>style.visibility</p:attrName>
                                        </p:attrNameLst>
                                      </p:cBhvr>
                                      <p:to>
                                        <p:strVal val="visible"/>
                                      </p:to>
                                    </p:set>
                                    <p:animEffect transition="in" filter="wipe(left)">
                                      <p:cBhvr>
                                        <p:cTn id="32" dur="500"/>
                                        <p:tgtEl>
                                          <p:spTgt spid="1290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9028">
                                            <p:txEl>
                                              <p:pRg st="6" end="6"/>
                                            </p:txEl>
                                          </p:spTgt>
                                        </p:tgtEl>
                                        <p:attrNameLst>
                                          <p:attrName>style.visibility</p:attrName>
                                        </p:attrNameLst>
                                      </p:cBhvr>
                                      <p:to>
                                        <p:strVal val="visible"/>
                                      </p:to>
                                    </p:set>
                                    <p:animEffect transition="in" filter="wipe(left)">
                                      <p:cBhvr>
                                        <p:cTn id="37" dur="500"/>
                                        <p:tgtEl>
                                          <p:spTgt spid="1290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9028">
                                            <p:txEl>
                                              <p:pRg st="7" end="7"/>
                                            </p:txEl>
                                          </p:spTgt>
                                        </p:tgtEl>
                                        <p:attrNameLst>
                                          <p:attrName>style.visibility</p:attrName>
                                        </p:attrNameLst>
                                      </p:cBhvr>
                                      <p:to>
                                        <p:strVal val="visible"/>
                                      </p:to>
                                    </p:set>
                                    <p:animEffect transition="in" filter="wipe(left)">
                                      <p:cBhvr>
                                        <p:cTn id="42" dur="500"/>
                                        <p:tgtEl>
                                          <p:spTgt spid="1290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42" name="Rectangle 3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41" name="Group 33"/>
          <p:cNvGrpSpPr>
            <a:grpSpLocks/>
          </p:cNvGrpSpPr>
          <p:nvPr/>
        </p:nvGrpSpPr>
        <p:grpSpPr bwMode="auto">
          <a:xfrm>
            <a:off x="1676400" y="2133600"/>
            <a:ext cx="7467600" cy="4405313"/>
            <a:chOff x="1008" y="1344"/>
            <a:chExt cx="4704" cy="2775"/>
          </a:xfrm>
        </p:grpSpPr>
        <p:sp>
          <p:nvSpPr>
            <p:cNvPr id="43013" name="Text Box 5"/>
            <p:cNvSpPr txBox="1">
              <a:spLocks noChangeArrowheads="1"/>
            </p:cNvSpPr>
            <p:nvPr/>
          </p:nvSpPr>
          <p:spPr bwMode="auto">
            <a:xfrm rot="-21591865">
              <a:off x="3024" y="3888"/>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008000"/>
                  </a:solidFill>
                  <a:latin typeface="Verdana" pitchFamily="34" charset="0"/>
                </a:rPr>
                <a:t>Adapted from Powers, 1999</a:t>
              </a:r>
            </a:p>
          </p:txBody>
        </p:sp>
        <p:sp>
          <p:nvSpPr>
            <p:cNvPr id="43036" name="Line 28"/>
            <p:cNvSpPr>
              <a:spLocks noChangeShapeType="1"/>
            </p:cNvSpPr>
            <p:nvPr/>
          </p:nvSpPr>
          <p:spPr bwMode="auto">
            <a:xfrm>
              <a:off x="1008"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7" name="Line 29"/>
            <p:cNvSpPr>
              <a:spLocks noChangeShapeType="1"/>
            </p:cNvSpPr>
            <p:nvPr/>
          </p:nvSpPr>
          <p:spPr bwMode="auto">
            <a:xfrm flipH="1">
              <a:off x="1008"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40" name="Text Box 32"/>
          <p:cNvSpPr txBox="1">
            <a:spLocks noChangeArrowheads="1"/>
          </p:cNvSpPr>
          <p:nvPr/>
        </p:nvSpPr>
        <p:spPr bwMode="auto">
          <a:xfrm>
            <a:off x="3063240" y="1686862"/>
            <a:ext cx="558546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dirty="0">
                <a:latin typeface="Verdana" pitchFamily="34" charset="0"/>
              </a:rPr>
              <a:t>Site productivity limited by </a:t>
            </a:r>
            <a:r>
              <a:rPr lang="en-US" altLang="en-US" sz="2000" dirty="0" smtClean="0">
                <a:latin typeface="Verdana" pitchFamily="34" charset="0"/>
              </a:rPr>
              <a:t>stocking</a:t>
            </a:r>
          </a:p>
          <a:p>
            <a:pPr algn="r">
              <a:spcBef>
                <a:spcPct val="50000"/>
              </a:spcBef>
            </a:pPr>
            <a:r>
              <a:rPr lang="en-US" altLang="en-US" sz="2000" dirty="0" smtClean="0">
                <a:latin typeface="Verdana" pitchFamily="34" charset="0"/>
              </a:rPr>
              <a:t>(potential is never reached)</a:t>
            </a:r>
            <a:endParaRPr lang="en-US" altLang="en-US" sz="2000" dirty="0">
              <a:latin typeface="Verdana" pitchFamily="34" charset="0"/>
            </a:endParaRPr>
          </a:p>
        </p:txBody>
      </p:sp>
      <p:sp>
        <p:nvSpPr>
          <p:cNvPr id="43010" name="Rectangle 2"/>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endParaRPr lang="en-US" altLang="en-US" sz="2400"/>
          </a:p>
        </p:txBody>
      </p:sp>
      <p:pic>
        <p:nvPicPr>
          <p:cNvPr id="2" name="Picture 1"/>
          <p:cNvPicPr>
            <a:picLocks noChangeAspect="1"/>
          </p:cNvPicPr>
          <p:nvPr/>
        </p:nvPicPr>
        <p:blipFill rotWithShape="1">
          <a:blip r:embed="rId2"/>
          <a:srcRect l="6915" t="10150" b="9682"/>
          <a:stretch/>
        </p:blipFill>
        <p:spPr>
          <a:xfrm>
            <a:off x="1735836" y="2523650"/>
            <a:ext cx="5029200" cy="3410712"/>
          </a:xfrm>
          <a:prstGeom prst="rect">
            <a:avLst/>
          </a:prstGeom>
        </p:spPr>
      </p:pic>
      <p:sp>
        <p:nvSpPr>
          <p:cNvPr id="43020" name="Line 12"/>
          <p:cNvSpPr>
            <a:spLocks noChangeShapeType="1"/>
          </p:cNvSpPr>
          <p:nvPr/>
        </p:nvSpPr>
        <p:spPr bwMode="auto">
          <a:xfrm>
            <a:off x="1676400" y="4191635"/>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4" name="Line 16"/>
          <p:cNvSpPr>
            <a:spLocks noChangeShapeType="1"/>
          </p:cNvSpPr>
          <p:nvPr/>
        </p:nvSpPr>
        <p:spPr bwMode="auto">
          <a:xfrm>
            <a:off x="1676400" y="4856099"/>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1" name="Text Box 13"/>
          <p:cNvSpPr txBox="1">
            <a:spLocks noChangeArrowheads="1"/>
          </p:cNvSpPr>
          <p:nvPr/>
        </p:nvSpPr>
        <p:spPr bwMode="auto">
          <a:xfrm>
            <a:off x="6022975" y="3718560"/>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Potential</a:t>
            </a:r>
          </a:p>
        </p:txBody>
      </p:sp>
      <p:sp>
        <p:nvSpPr>
          <p:cNvPr id="43025" name="Text Box 17"/>
          <p:cNvSpPr txBox="1">
            <a:spLocks noChangeArrowheads="1"/>
          </p:cNvSpPr>
          <p:nvPr/>
        </p:nvSpPr>
        <p:spPr bwMode="auto">
          <a:xfrm>
            <a:off x="6022975" y="4459224"/>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    Actual</a:t>
            </a:r>
          </a:p>
        </p:txBody>
      </p:sp>
      <p:sp>
        <p:nvSpPr>
          <p:cNvPr id="3" name="TextBox 2"/>
          <p:cNvSpPr txBox="1"/>
          <p:nvPr/>
        </p:nvSpPr>
        <p:spPr>
          <a:xfrm rot="16200000">
            <a:off x="1765607" y="5046940"/>
            <a:ext cx="1280160" cy="400110"/>
          </a:xfrm>
          <a:prstGeom prst="rect">
            <a:avLst/>
          </a:prstGeom>
          <a:noFill/>
          <a:ln>
            <a:noFill/>
          </a:ln>
        </p:spPr>
        <p:txBody>
          <a:bodyPr wrap="square" rtlCol="0">
            <a:spAutoFit/>
          </a:bodyPr>
          <a:lstStyle/>
          <a:p>
            <a:r>
              <a:rPr lang="en-US" sz="2000" b="1" dirty="0" smtClean="0">
                <a:solidFill>
                  <a:schemeClr val="bg1"/>
                </a:solidFill>
              </a:rPr>
              <a:t>climate</a:t>
            </a:r>
            <a:endParaRPr lang="en-US" sz="2000" b="1" dirty="0">
              <a:solidFill>
                <a:schemeClr val="bg1"/>
              </a:solidFill>
            </a:endParaRPr>
          </a:p>
        </p:txBody>
      </p:sp>
      <p:sp>
        <p:nvSpPr>
          <p:cNvPr id="17" name="TextBox 16"/>
          <p:cNvSpPr txBox="1"/>
          <p:nvPr/>
        </p:nvSpPr>
        <p:spPr>
          <a:xfrm rot="16200000">
            <a:off x="2938273" y="5019485"/>
            <a:ext cx="1280160" cy="400110"/>
          </a:xfrm>
          <a:prstGeom prst="rect">
            <a:avLst/>
          </a:prstGeom>
          <a:noFill/>
          <a:ln>
            <a:noFill/>
          </a:ln>
        </p:spPr>
        <p:txBody>
          <a:bodyPr wrap="square" rtlCol="0">
            <a:spAutoFit/>
          </a:bodyPr>
          <a:lstStyle/>
          <a:p>
            <a:r>
              <a:rPr lang="en-US" sz="2000" b="1" dirty="0" smtClean="0">
                <a:solidFill>
                  <a:schemeClr val="bg1"/>
                </a:solidFill>
              </a:rPr>
              <a:t>soil</a:t>
            </a:r>
            <a:endParaRPr lang="en-US" sz="2000" b="1" dirty="0">
              <a:solidFill>
                <a:schemeClr val="bg1"/>
              </a:solidFill>
            </a:endParaRPr>
          </a:p>
        </p:txBody>
      </p:sp>
      <p:sp>
        <p:nvSpPr>
          <p:cNvPr id="18" name="TextBox 17"/>
          <p:cNvSpPr txBox="1"/>
          <p:nvPr/>
        </p:nvSpPr>
        <p:spPr>
          <a:xfrm rot="16200000">
            <a:off x="4110938" y="5068365"/>
            <a:ext cx="1280160" cy="400110"/>
          </a:xfrm>
          <a:prstGeom prst="rect">
            <a:avLst/>
          </a:prstGeom>
          <a:noFill/>
          <a:ln>
            <a:noFill/>
          </a:ln>
        </p:spPr>
        <p:txBody>
          <a:bodyPr wrap="square" rtlCol="0">
            <a:spAutoFit/>
          </a:bodyPr>
          <a:lstStyle/>
          <a:p>
            <a:r>
              <a:rPr lang="en-US" sz="2000" b="1" dirty="0" smtClean="0">
                <a:solidFill>
                  <a:schemeClr val="bg1"/>
                </a:solidFill>
              </a:rPr>
              <a:t>genetics</a:t>
            </a:r>
            <a:endParaRPr lang="en-US" sz="2000" b="1" dirty="0">
              <a:solidFill>
                <a:schemeClr val="bg1"/>
              </a:solidFill>
            </a:endParaRPr>
          </a:p>
        </p:txBody>
      </p:sp>
      <p:sp>
        <p:nvSpPr>
          <p:cNvPr id="19" name="TextBox 18"/>
          <p:cNvSpPr txBox="1"/>
          <p:nvPr/>
        </p:nvSpPr>
        <p:spPr>
          <a:xfrm rot="16200000">
            <a:off x="5321068" y="5085087"/>
            <a:ext cx="1280160" cy="400110"/>
          </a:xfrm>
          <a:prstGeom prst="rect">
            <a:avLst/>
          </a:prstGeom>
          <a:noFill/>
          <a:ln>
            <a:noFill/>
          </a:ln>
        </p:spPr>
        <p:txBody>
          <a:bodyPr wrap="square" rtlCol="0">
            <a:spAutoFit/>
          </a:bodyPr>
          <a:lstStyle/>
          <a:p>
            <a:r>
              <a:rPr lang="en-US" sz="2000" b="1" dirty="0" smtClean="0">
                <a:solidFill>
                  <a:schemeClr val="bg1"/>
                </a:solidFill>
              </a:rPr>
              <a:t>stocking</a:t>
            </a:r>
            <a:endParaRPr lang="en-US" sz="2000" b="1" dirty="0">
              <a:solidFill>
                <a:schemeClr val="bg1"/>
              </a:solidFill>
            </a:endParaRPr>
          </a:p>
        </p:txBody>
      </p:sp>
    </p:spTree>
    <p:extLst>
      <p:ext uri="{BB962C8B-B14F-4D97-AF65-F5344CB8AC3E}">
        <p14:creationId xmlns:p14="http://schemas.microsoft.com/office/powerpoint/2010/main" val="23686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P spid="43024" grpId="0" animBg="1"/>
      <p:bldP spid="43021" grpId="0"/>
      <p:bldP spid="4302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1"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smtClean="0"/>
              <a:t>Agolada</a:t>
            </a:r>
            <a:r>
              <a:rPr lang="en-GB" dirty="0" smtClean="0"/>
              <a:t> trial</a:t>
            </a:r>
            <a:endParaRPr lang="en-GB" dirty="0"/>
          </a:p>
        </p:txBody>
      </p:sp>
      <p:sp>
        <p:nvSpPr>
          <p:cNvPr id="140292" name="Rectangle 4"/>
          <p:cNvSpPr>
            <a:spLocks noGrp="1" noChangeArrowheads="1"/>
          </p:cNvSpPr>
          <p:nvPr>
            <p:ph type="body" idx="1"/>
          </p:nvPr>
        </p:nvSpPr>
        <p:spPr/>
        <p:txBody>
          <a:bodyPr/>
          <a:lstStyle/>
          <a:p>
            <a:r>
              <a:rPr lang="en-GB" sz="2000" u="sng" dirty="0" smtClean="0"/>
              <a:t>Soil</a:t>
            </a:r>
            <a:endParaRPr lang="en-GB" sz="2000" dirty="0"/>
          </a:p>
          <a:p>
            <a:pPr lvl="1"/>
            <a:r>
              <a:rPr lang="en-GB" sz="1800" dirty="0" err="1"/>
              <a:t>Ludvic</a:t>
            </a:r>
            <a:r>
              <a:rPr lang="en-GB" sz="1800" dirty="0"/>
              <a:t> </a:t>
            </a:r>
            <a:r>
              <a:rPr lang="en-GB" sz="1800" dirty="0" err="1"/>
              <a:t>Arenosols</a:t>
            </a:r>
            <a:r>
              <a:rPr lang="en-GB" sz="1800" dirty="0"/>
              <a:t> (FAO/UNESCO, 1994) </a:t>
            </a:r>
          </a:p>
          <a:p>
            <a:pPr lvl="1"/>
            <a:r>
              <a:rPr lang="en-GB" sz="1800" dirty="0" smtClean="0"/>
              <a:t>Sandy layers in combination with layers with some clay and loam, with a high % of quartz gross elements</a:t>
            </a:r>
            <a:endParaRPr lang="en-GB" sz="1800" dirty="0"/>
          </a:p>
          <a:p>
            <a:pPr lvl="1"/>
            <a:r>
              <a:rPr lang="en-US" sz="1800" dirty="0"/>
              <a:t>These layers </a:t>
            </a:r>
            <a:r>
              <a:rPr lang="en-US" sz="1800" dirty="0" smtClean="0"/>
              <a:t>cover compact </a:t>
            </a:r>
            <a:r>
              <a:rPr lang="en-US" sz="1800" dirty="0"/>
              <a:t>sandstone rock sometimes strongly cemented by iron oxides</a:t>
            </a:r>
            <a:r>
              <a:rPr lang="en-GB" sz="1800" dirty="0" smtClean="0"/>
              <a:t>, with ca. </a:t>
            </a:r>
            <a:r>
              <a:rPr lang="en-GB" sz="1800" dirty="0"/>
              <a:t>3% </a:t>
            </a:r>
            <a:r>
              <a:rPr lang="en-GB" sz="1800" dirty="0" smtClean="0"/>
              <a:t>of clay, </a:t>
            </a:r>
            <a:r>
              <a:rPr lang="en-GB" sz="1800" dirty="0"/>
              <a:t>30% </a:t>
            </a:r>
            <a:r>
              <a:rPr lang="en-GB" sz="1800" dirty="0" smtClean="0"/>
              <a:t>of elements with diameter </a:t>
            </a:r>
            <a:r>
              <a:rPr lang="en-GB" sz="1800" dirty="0"/>
              <a:t>&gt; 2 mm </a:t>
            </a:r>
            <a:r>
              <a:rPr lang="en-GB" sz="1800" dirty="0" smtClean="0"/>
              <a:t>and </a:t>
            </a:r>
            <a:r>
              <a:rPr lang="en-GB" sz="1800" dirty="0">
                <a:sym typeface="Symbol" pitchFamily="18" charset="2"/>
              </a:rPr>
              <a:t> 65% </a:t>
            </a:r>
            <a:r>
              <a:rPr lang="en-GB" sz="1800" dirty="0" smtClean="0">
                <a:sym typeface="Symbol" pitchFamily="18" charset="2"/>
              </a:rPr>
              <a:t>of coarse </a:t>
            </a:r>
            <a:r>
              <a:rPr lang="en-GB" sz="1800" dirty="0">
                <a:sym typeface="Symbol" pitchFamily="18" charset="2"/>
              </a:rPr>
              <a:t>sand</a:t>
            </a:r>
            <a:endParaRPr lang="en-GB" sz="1800" dirty="0"/>
          </a:p>
          <a:p>
            <a:endParaRPr lang="en-GB" sz="700" u="sng" dirty="0"/>
          </a:p>
          <a:p>
            <a:r>
              <a:rPr lang="en-GB" sz="2000" u="sng" dirty="0" smtClean="0"/>
              <a:t>Previous soil use</a:t>
            </a:r>
            <a:endParaRPr lang="en-GB" sz="2000" dirty="0"/>
          </a:p>
          <a:p>
            <a:pPr lvl="1"/>
            <a:r>
              <a:rPr lang="en-GB" sz="1800" dirty="0" smtClean="0"/>
              <a:t>Eucalyptus plantation in a 6</a:t>
            </a:r>
            <a:r>
              <a:rPr lang="en-GB" sz="1800" baseline="30000" dirty="0" smtClean="0"/>
              <a:t>th</a:t>
            </a:r>
            <a:r>
              <a:rPr lang="en-GB" sz="1800" dirty="0" smtClean="0"/>
              <a:t> </a:t>
            </a:r>
            <a:r>
              <a:rPr lang="en-GB" sz="1800" dirty="0"/>
              <a:t>(?) </a:t>
            </a:r>
            <a:r>
              <a:rPr lang="en-GB" sz="1800" dirty="0" smtClean="0"/>
              <a:t>cutting cycle </a:t>
            </a:r>
            <a:endParaRPr lang="en-GB" sz="1800" dirty="0"/>
          </a:p>
          <a:p>
            <a:endParaRPr lang="en-GB" sz="7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Effect transition="in" filter="wipe(left)">
                                      <p:cBhvr>
                                        <p:cTn id="7" dur="500"/>
                                        <p:tgtEl>
                                          <p:spTgt spid="140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2">
                                            <p:txEl>
                                              <p:pRg st="1" end="1"/>
                                            </p:txEl>
                                          </p:spTgt>
                                        </p:tgtEl>
                                        <p:attrNameLst>
                                          <p:attrName>style.visibility</p:attrName>
                                        </p:attrNameLst>
                                      </p:cBhvr>
                                      <p:to>
                                        <p:strVal val="visible"/>
                                      </p:to>
                                    </p:set>
                                    <p:animEffect transition="in" filter="wipe(left)">
                                      <p:cBhvr>
                                        <p:cTn id="12" dur="500"/>
                                        <p:tgtEl>
                                          <p:spTgt spid="140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2">
                                            <p:txEl>
                                              <p:pRg st="2" end="2"/>
                                            </p:txEl>
                                          </p:spTgt>
                                        </p:tgtEl>
                                        <p:attrNameLst>
                                          <p:attrName>style.visibility</p:attrName>
                                        </p:attrNameLst>
                                      </p:cBhvr>
                                      <p:to>
                                        <p:strVal val="visible"/>
                                      </p:to>
                                    </p:set>
                                    <p:animEffect transition="in" filter="wipe(left)">
                                      <p:cBhvr>
                                        <p:cTn id="17" dur="500"/>
                                        <p:tgtEl>
                                          <p:spTgt spid="140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292">
                                            <p:txEl>
                                              <p:pRg st="3" end="3"/>
                                            </p:txEl>
                                          </p:spTgt>
                                        </p:tgtEl>
                                        <p:attrNameLst>
                                          <p:attrName>style.visibility</p:attrName>
                                        </p:attrNameLst>
                                      </p:cBhvr>
                                      <p:to>
                                        <p:strVal val="visible"/>
                                      </p:to>
                                    </p:set>
                                    <p:animEffect transition="in" filter="wipe(left)">
                                      <p:cBhvr>
                                        <p:cTn id="22" dur="500"/>
                                        <p:tgtEl>
                                          <p:spTgt spid="1402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0292">
                                            <p:txEl>
                                              <p:pRg st="5" end="5"/>
                                            </p:txEl>
                                          </p:spTgt>
                                        </p:tgtEl>
                                        <p:attrNameLst>
                                          <p:attrName>style.visibility</p:attrName>
                                        </p:attrNameLst>
                                      </p:cBhvr>
                                      <p:to>
                                        <p:strVal val="visible"/>
                                      </p:to>
                                    </p:set>
                                    <p:animEffect transition="in" filter="wipe(left)">
                                      <p:cBhvr>
                                        <p:cTn id="27" dur="500"/>
                                        <p:tgtEl>
                                          <p:spTgt spid="14029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0292">
                                            <p:txEl>
                                              <p:pRg st="6" end="6"/>
                                            </p:txEl>
                                          </p:spTgt>
                                        </p:tgtEl>
                                        <p:attrNameLst>
                                          <p:attrName>style.visibility</p:attrName>
                                        </p:attrNameLst>
                                      </p:cBhvr>
                                      <p:to>
                                        <p:strVal val="visible"/>
                                      </p:to>
                                    </p:set>
                                    <p:animEffect transition="in" filter="wipe(left)">
                                      <p:cBhvr>
                                        <p:cTn id="32" dur="500"/>
                                        <p:tgtEl>
                                          <p:spTgt spid="1402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5"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smtClean="0"/>
              <a:t>Agolada</a:t>
            </a:r>
            <a:r>
              <a:rPr lang="en-GB" dirty="0" smtClean="0"/>
              <a:t> trial</a:t>
            </a:r>
            <a:endParaRPr lang="en-GB" dirty="0"/>
          </a:p>
        </p:txBody>
      </p:sp>
      <p:sp>
        <p:nvSpPr>
          <p:cNvPr id="136196" name="Rectangle 4"/>
          <p:cNvSpPr>
            <a:spLocks noGrp="1" noChangeArrowheads="1"/>
          </p:cNvSpPr>
          <p:nvPr>
            <p:ph type="body" idx="1"/>
          </p:nvPr>
        </p:nvSpPr>
        <p:spPr/>
        <p:txBody>
          <a:bodyPr/>
          <a:lstStyle/>
          <a:p>
            <a:r>
              <a:rPr lang="en-GB" sz="2000" u="sng" dirty="0" smtClean="0"/>
              <a:t>Site preparation</a:t>
            </a:r>
            <a:endParaRPr lang="en-GB" sz="2000" dirty="0"/>
          </a:p>
          <a:p>
            <a:pPr lvl="1"/>
            <a:r>
              <a:rPr lang="en-GB" sz="1800" dirty="0" smtClean="0"/>
              <a:t>Similar to the one selected by PORTUCEL for the stand in which the trial is included</a:t>
            </a:r>
            <a:endParaRPr lang="en-GB" sz="1800" dirty="0"/>
          </a:p>
          <a:p>
            <a:pPr lvl="1"/>
            <a:r>
              <a:rPr lang="en-GB" sz="1800" dirty="0" smtClean="0"/>
              <a:t>Harvest and extraction of the previous stand, extraction, gathering  and burning of the stumps</a:t>
            </a:r>
            <a:endParaRPr lang="en-GB" sz="1800" dirty="0"/>
          </a:p>
          <a:p>
            <a:pPr lvl="1"/>
            <a:r>
              <a:rPr lang="en-GB" sz="1800" dirty="0" smtClean="0"/>
              <a:t>Ripping till </a:t>
            </a:r>
            <a:r>
              <a:rPr lang="en-GB" sz="1800" dirty="0"/>
              <a:t>0.8 </a:t>
            </a:r>
            <a:r>
              <a:rPr lang="en-GB" sz="1800" dirty="0" smtClean="0"/>
              <a:t>to </a:t>
            </a:r>
            <a:r>
              <a:rPr lang="en-GB" sz="1800" dirty="0"/>
              <a:t>0.9 m </a:t>
            </a:r>
            <a:r>
              <a:rPr lang="en-GB" sz="1800" dirty="0" smtClean="0"/>
              <a:t>(distance between tooth </a:t>
            </a:r>
            <a:r>
              <a:rPr lang="en-GB" sz="1800" dirty="0"/>
              <a:t>ripper </a:t>
            </a:r>
            <a:r>
              <a:rPr lang="en-GB" sz="1800" dirty="0" smtClean="0"/>
              <a:t>of </a:t>
            </a:r>
            <a:r>
              <a:rPr lang="en-GB" sz="1800" dirty="0"/>
              <a:t>0.7 m), </a:t>
            </a:r>
            <a:r>
              <a:rPr lang="en-GB" sz="1800" dirty="0" smtClean="0"/>
              <a:t>followed by harrowing</a:t>
            </a:r>
            <a:endParaRPr lang="en-GB" sz="1800" dirty="0"/>
          </a:p>
          <a:p>
            <a:r>
              <a:rPr lang="en-GB" sz="2000" u="sng" dirty="0" smtClean="0"/>
              <a:t>Date of planting</a:t>
            </a:r>
            <a:endParaRPr lang="en-GB" sz="2000" dirty="0"/>
          </a:p>
          <a:p>
            <a:pPr lvl="1"/>
            <a:r>
              <a:rPr lang="en-GB" sz="1800" dirty="0" smtClean="0"/>
              <a:t>November 1994 </a:t>
            </a:r>
            <a:endParaRPr lang="en-GB" sz="1800" dirty="0"/>
          </a:p>
          <a:p>
            <a:r>
              <a:rPr lang="en-GB" sz="2000" dirty="0" smtClean="0"/>
              <a:t>Other </a:t>
            </a:r>
            <a:r>
              <a:rPr lang="en-GB" sz="2000" dirty="0" err="1" smtClean="0"/>
              <a:t>silvicultural</a:t>
            </a:r>
            <a:r>
              <a:rPr lang="en-GB" sz="2000" dirty="0" smtClean="0"/>
              <a:t> operations in the trial</a:t>
            </a:r>
            <a:endParaRPr lang="en-GB" sz="2000" dirty="0"/>
          </a:p>
          <a:p>
            <a:pPr lvl="1"/>
            <a:r>
              <a:rPr lang="en-GB" sz="1800" dirty="0" smtClean="0"/>
              <a:t>Weed control by the end of summer 1995 and 1996 (if needed)</a:t>
            </a:r>
            <a:endParaRPr lang="en-GB" sz="600" dirty="0"/>
          </a:p>
          <a:p>
            <a:endParaRPr lang="en-GB" sz="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196">
                                            <p:txEl>
                                              <p:pRg st="0" end="0"/>
                                            </p:txEl>
                                          </p:spTgt>
                                        </p:tgtEl>
                                        <p:attrNameLst>
                                          <p:attrName>style.visibility</p:attrName>
                                        </p:attrNameLst>
                                      </p:cBhvr>
                                      <p:to>
                                        <p:strVal val="visible"/>
                                      </p:to>
                                    </p:set>
                                    <p:animEffect transition="in" filter="wipe(left)">
                                      <p:cBhvr>
                                        <p:cTn id="7" dur="500"/>
                                        <p:tgtEl>
                                          <p:spTgt spid="136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196">
                                            <p:txEl>
                                              <p:pRg st="1" end="1"/>
                                            </p:txEl>
                                          </p:spTgt>
                                        </p:tgtEl>
                                        <p:attrNameLst>
                                          <p:attrName>style.visibility</p:attrName>
                                        </p:attrNameLst>
                                      </p:cBhvr>
                                      <p:to>
                                        <p:strVal val="visible"/>
                                      </p:to>
                                    </p:set>
                                    <p:animEffect transition="in" filter="wipe(left)">
                                      <p:cBhvr>
                                        <p:cTn id="12" dur="500"/>
                                        <p:tgtEl>
                                          <p:spTgt spid="136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6196">
                                            <p:txEl>
                                              <p:pRg st="2" end="2"/>
                                            </p:txEl>
                                          </p:spTgt>
                                        </p:tgtEl>
                                        <p:attrNameLst>
                                          <p:attrName>style.visibility</p:attrName>
                                        </p:attrNameLst>
                                      </p:cBhvr>
                                      <p:to>
                                        <p:strVal val="visible"/>
                                      </p:to>
                                    </p:set>
                                    <p:animEffect transition="in" filter="wipe(left)">
                                      <p:cBhvr>
                                        <p:cTn id="17" dur="500"/>
                                        <p:tgtEl>
                                          <p:spTgt spid="136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6196">
                                            <p:txEl>
                                              <p:pRg st="3" end="3"/>
                                            </p:txEl>
                                          </p:spTgt>
                                        </p:tgtEl>
                                        <p:attrNameLst>
                                          <p:attrName>style.visibility</p:attrName>
                                        </p:attrNameLst>
                                      </p:cBhvr>
                                      <p:to>
                                        <p:strVal val="visible"/>
                                      </p:to>
                                    </p:set>
                                    <p:animEffect transition="in" filter="wipe(left)">
                                      <p:cBhvr>
                                        <p:cTn id="22" dur="500"/>
                                        <p:tgtEl>
                                          <p:spTgt spid="13619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6196">
                                            <p:txEl>
                                              <p:pRg st="4" end="4"/>
                                            </p:txEl>
                                          </p:spTgt>
                                        </p:tgtEl>
                                        <p:attrNameLst>
                                          <p:attrName>style.visibility</p:attrName>
                                        </p:attrNameLst>
                                      </p:cBhvr>
                                      <p:to>
                                        <p:strVal val="visible"/>
                                      </p:to>
                                    </p:set>
                                    <p:animEffect transition="in" filter="wipe(left)">
                                      <p:cBhvr>
                                        <p:cTn id="27" dur="500"/>
                                        <p:tgtEl>
                                          <p:spTgt spid="1361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6196">
                                            <p:txEl>
                                              <p:pRg st="5" end="5"/>
                                            </p:txEl>
                                          </p:spTgt>
                                        </p:tgtEl>
                                        <p:attrNameLst>
                                          <p:attrName>style.visibility</p:attrName>
                                        </p:attrNameLst>
                                      </p:cBhvr>
                                      <p:to>
                                        <p:strVal val="visible"/>
                                      </p:to>
                                    </p:set>
                                    <p:animEffect transition="in" filter="wipe(left)">
                                      <p:cBhvr>
                                        <p:cTn id="32" dur="500"/>
                                        <p:tgtEl>
                                          <p:spTgt spid="13619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6196">
                                            <p:txEl>
                                              <p:pRg st="6" end="6"/>
                                            </p:txEl>
                                          </p:spTgt>
                                        </p:tgtEl>
                                        <p:attrNameLst>
                                          <p:attrName>style.visibility</p:attrName>
                                        </p:attrNameLst>
                                      </p:cBhvr>
                                      <p:to>
                                        <p:strVal val="visible"/>
                                      </p:to>
                                    </p:set>
                                    <p:animEffect transition="in" filter="wipe(left)">
                                      <p:cBhvr>
                                        <p:cTn id="37" dur="500"/>
                                        <p:tgtEl>
                                          <p:spTgt spid="1361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6196">
                                            <p:txEl>
                                              <p:pRg st="7" end="7"/>
                                            </p:txEl>
                                          </p:spTgt>
                                        </p:tgtEl>
                                        <p:attrNameLst>
                                          <p:attrName>style.visibility</p:attrName>
                                        </p:attrNameLst>
                                      </p:cBhvr>
                                      <p:to>
                                        <p:strVal val="visible"/>
                                      </p:to>
                                    </p:set>
                                    <p:animEffect transition="in" filter="wipe(left)">
                                      <p:cBhvr>
                                        <p:cTn id="42" dur="500"/>
                                        <p:tgtEl>
                                          <p:spTgt spid="1361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bldLvl="3"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3"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38244" name="Rectangle 4"/>
          <p:cNvSpPr>
            <a:spLocks noGrp="1" noChangeArrowheads="1"/>
          </p:cNvSpPr>
          <p:nvPr>
            <p:ph type="body" idx="1"/>
          </p:nvPr>
        </p:nvSpPr>
        <p:spPr>
          <a:xfrm>
            <a:off x="609600" y="1676400"/>
            <a:ext cx="5295900" cy="4876800"/>
          </a:xfrm>
        </p:spPr>
        <p:txBody>
          <a:bodyPr/>
          <a:lstStyle/>
          <a:p>
            <a:r>
              <a:rPr lang="en-GB" sz="2000" u="sng" dirty="0" smtClean="0"/>
              <a:t>Genetic material</a:t>
            </a:r>
            <a:endParaRPr lang="en-GB" sz="2000" u="sng" dirty="0"/>
          </a:p>
          <a:p>
            <a:pPr lvl="1"/>
            <a:r>
              <a:rPr lang="en-GB" sz="1800" dirty="0" smtClean="0"/>
              <a:t>Three </a:t>
            </a:r>
            <a:r>
              <a:rPr lang="en-GB" sz="1800" dirty="0"/>
              <a:t>clones </a:t>
            </a:r>
            <a:r>
              <a:rPr lang="en-GB" sz="1800" dirty="0" smtClean="0"/>
              <a:t>selected by </a:t>
            </a:r>
            <a:r>
              <a:rPr lang="en-GB" sz="1800" dirty="0"/>
              <a:t>PORTUCEL, </a:t>
            </a:r>
            <a:r>
              <a:rPr lang="en-GB" sz="1800" dirty="0" err="1" smtClean="0"/>
              <a:t>Espirra</a:t>
            </a:r>
            <a:r>
              <a:rPr lang="en-GB" sz="1800" dirty="0"/>
              <a:t>, </a:t>
            </a:r>
            <a:r>
              <a:rPr lang="en-GB" sz="1800" dirty="0" smtClean="0"/>
              <a:t>corresponding to different productivities</a:t>
            </a:r>
            <a:r>
              <a:rPr lang="en-GB" sz="1800" dirty="0"/>
              <a:t>, </a:t>
            </a:r>
            <a:r>
              <a:rPr lang="en-GB" sz="1800" dirty="0" smtClean="0"/>
              <a:t>coded as </a:t>
            </a:r>
            <a:r>
              <a:rPr lang="en-GB" sz="1800" dirty="0"/>
              <a:t>Cl1, Cl2 </a:t>
            </a:r>
            <a:r>
              <a:rPr lang="en-GB" sz="1800" dirty="0" smtClean="0"/>
              <a:t>and </a:t>
            </a:r>
            <a:r>
              <a:rPr lang="en-GB" sz="1800" dirty="0"/>
              <a:t>Cl3</a:t>
            </a:r>
          </a:p>
          <a:p>
            <a:endParaRPr lang="en-GB" sz="700" u="sng" dirty="0"/>
          </a:p>
          <a:p>
            <a:r>
              <a:rPr lang="en-GB" sz="2000" u="sng" dirty="0" smtClean="0"/>
              <a:t>Fertilization at planting</a:t>
            </a:r>
            <a:endParaRPr lang="en-GB" sz="2000" dirty="0"/>
          </a:p>
          <a:p>
            <a:pPr lvl="1"/>
            <a:r>
              <a:rPr lang="en-GB" sz="1800" dirty="0"/>
              <a:t>30 g </a:t>
            </a:r>
            <a:r>
              <a:rPr lang="en-GB" sz="1800" dirty="0" smtClean="0"/>
              <a:t>of </a:t>
            </a:r>
            <a:r>
              <a:rPr lang="en-GB" sz="1800" dirty="0" err="1"/>
              <a:t>Osmocote</a:t>
            </a:r>
            <a:r>
              <a:rPr lang="en-GB" sz="1800" dirty="0"/>
              <a:t> 11+22+9+6 </a:t>
            </a:r>
            <a:r>
              <a:rPr lang="en-GB" sz="1800" dirty="0" err="1"/>
              <a:t>MgO</a:t>
            </a:r>
            <a:r>
              <a:rPr lang="en-GB" sz="1800" dirty="0"/>
              <a:t> </a:t>
            </a:r>
            <a:r>
              <a:rPr lang="en-GB" sz="1800" dirty="0" smtClean="0"/>
              <a:t>per seedling </a:t>
            </a:r>
            <a:endParaRPr lang="en-GB" sz="1800" dirty="0"/>
          </a:p>
          <a:p>
            <a:endParaRPr lang="en-GB" sz="700" dirty="0"/>
          </a:p>
          <a:p>
            <a:r>
              <a:rPr lang="en-GB" sz="2000" u="sng" dirty="0" smtClean="0"/>
              <a:t>Productivity</a:t>
            </a:r>
            <a:endParaRPr lang="en-GB" sz="2000" dirty="0"/>
          </a:p>
          <a:p>
            <a:pPr lvl="1"/>
            <a:r>
              <a:rPr lang="en-US" sz="1800" dirty="0"/>
              <a:t>According to the climatic classification of Portugal by Ribeiro e Tomé (2000) the trial locates in the </a:t>
            </a:r>
            <a:r>
              <a:rPr lang="en-US" sz="1800" dirty="0" smtClean="0"/>
              <a:t>“Vale do </a:t>
            </a:r>
            <a:r>
              <a:rPr lang="en-US" sz="1800" dirty="0" err="1" smtClean="0"/>
              <a:t>Tejo</a:t>
            </a:r>
            <a:r>
              <a:rPr lang="en-US" sz="1800" dirty="0" smtClean="0"/>
              <a:t>” (VT) </a:t>
            </a:r>
            <a:r>
              <a:rPr lang="en-US" sz="1800" dirty="0"/>
              <a:t>region</a:t>
            </a:r>
          </a:p>
          <a:p>
            <a:endParaRPr lang="en-GB" sz="2000" dirty="0"/>
          </a:p>
          <a:p>
            <a:endParaRPr lang="en-GB" sz="600" dirty="0"/>
          </a:p>
          <a:p>
            <a:endParaRPr lang="en-GB" sz="500" dirty="0"/>
          </a:p>
        </p:txBody>
      </p:sp>
      <p:pic>
        <p:nvPicPr>
          <p:cNvPr id="5" name="Picture 24" descr="D:\Slides\GLOBULUS\reg(6+2)_cl.bmp"/>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9756" t="13416" r="33026" b="37331"/>
          <a:stretch/>
        </p:blipFill>
        <p:spPr bwMode="auto">
          <a:xfrm>
            <a:off x="6134101" y="1803400"/>
            <a:ext cx="2286000" cy="427990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bwMode="auto">
          <a:xfrm>
            <a:off x="6583574" y="3586290"/>
            <a:ext cx="1400243" cy="1576854"/>
          </a:xfrm>
          <a:custGeom>
            <a:avLst/>
            <a:gdLst>
              <a:gd name="connsiteX0" fmla="*/ 55524 w 1400243"/>
              <a:gd name="connsiteY0" fmla="*/ 1002335 h 1576854"/>
              <a:gd name="connsiteX1" fmla="*/ 55524 w 1400243"/>
              <a:gd name="connsiteY1" fmla="*/ 946917 h 1576854"/>
              <a:gd name="connsiteX2" fmla="*/ 27815 w 1400243"/>
              <a:gd name="connsiteY2" fmla="*/ 924750 h 1576854"/>
              <a:gd name="connsiteX3" fmla="*/ 106 w 1400243"/>
              <a:gd name="connsiteY3" fmla="*/ 933063 h 1576854"/>
              <a:gd name="connsiteX4" fmla="*/ 19502 w 1400243"/>
              <a:gd name="connsiteY4" fmla="*/ 916437 h 1576854"/>
              <a:gd name="connsiteX5" fmla="*/ 49982 w 1400243"/>
              <a:gd name="connsiteY5" fmla="*/ 899812 h 1576854"/>
              <a:gd name="connsiteX6" fmla="*/ 52753 w 1400243"/>
              <a:gd name="connsiteY6" fmla="*/ 858248 h 1576854"/>
              <a:gd name="connsiteX7" fmla="*/ 94317 w 1400243"/>
              <a:gd name="connsiteY7" fmla="*/ 858248 h 1576854"/>
              <a:gd name="connsiteX8" fmla="*/ 135881 w 1400243"/>
              <a:gd name="connsiteY8" fmla="*/ 866561 h 1576854"/>
              <a:gd name="connsiteX9" fmla="*/ 221779 w 1400243"/>
              <a:gd name="connsiteY9" fmla="*/ 838852 h 1576854"/>
              <a:gd name="connsiteX10" fmla="*/ 255030 w 1400243"/>
              <a:gd name="connsiteY10" fmla="*/ 808372 h 1576854"/>
              <a:gd name="connsiteX11" fmla="*/ 291051 w 1400243"/>
              <a:gd name="connsiteY11" fmla="*/ 764037 h 1576854"/>
              <a:gd name="connsiteX12" fmla="*/ 302135 w 1400243"/>
              <a:gd name="connsiteY12" fmla="*/ 788975 h 1576854"/>
              <a:gd name="connsiteX13" fmla="*/ 327073 w 1400243"/>
              <a:gd name="connsiteY13" fmla="*/ 788975 h 1576854"/>
              <a:gd name="connsiteX14" fmla="*/ 354782 w 1400243"/>
              <a:gd name="connsiteY14" fmla="*/ 788975 h 1576854"/>
              <a:gd name="connsiteX15" fmla="*/ 415742 w 1400243"/>
              <a:gd name="connsiteY15" fmla="*/ 788975 h 1576854"/>
              <a:gd name="connsiteX16" fmla="*/ 451764 w 1400243"/>
              <a:gd name="connsiteY16" fmla="*/ 800059 h 1576854"/>
              <a:gd name="connsiteX17" fmla="*/ 479473 w 1400243"/>
              <a:gd name="connsiteY17" fmla="*/ 808372 h 1576854"/>
              <a:gd name="connsiteX18" fmla="*/ 504411 w 1400243"/>
              <a:gd name="connsiteY18" fmla="*/ 813914 h 1576854"/>
              <a:gd name="connsiteX19" fmla="*/ 509953 w 1400243"/>
              <a:gd name="connsiteY19" fmla="*/ 772350 h 1576854"/>
              <a:gd name="connsiteX20" fmla="*/ 562601 w 1400243"/>
              <a:gd name="connsiteY20" fmla="*/ 730786 h 1576854"/>
              <a:gd name="connsiteX21" fmla="*/ 593081 w 1400243"/>
              <a:gd name="connsiteY21" fmla="*/ 705848 h 1576854"/>
              <a:gd name="connsiteX22" fmla="*/ 604164 w 1400243"/>
              <a:gd name="connsiteY22" fmla="*/ 697535 h 1576854"/>
              <a:gd name="connsiteX23" fmla="*/ 618019 w 1400243"/>
              <a:gd name="connsiteY23" fmla="*/ 691994 h 1576854"/>
              <a:gd name="connsiteX24" fmla="*/ 629102 w 1400243"/>
              <a:gd name="connsiteY24" fmla="*/ 644888 h 1576854"/>
              <a:gd name="connsiteX25" fmla="*/ 642957 w 1400243"/>
              <a:gd name="connsiteY25" fmla="*/ 644888 h 1576854"/>
              <a:gd name="connsiteX26" fmla="*/ 667895 w 1400243"/>
              <a:gd name="connsiteY26" fmla="*/ 653201 h 1576854"/>
              <a:gd name="connsiteX27" fmla="*/ 690062 w 1400243"/>
              <a:gd name="connsiteY27" fmla="*/ 619950 h 1576854"/>
              <a:gd name="connsiteX28" fmla="*/ 731626 w 1400243"/>
              <a:gd name="connsiteY28" fmla="*/ 581157 h 1576854"/>
              <a:gd name="connsiteX29" fmla="*/ 745481 w 1400243"/>
              <a:gd name="connsiteY29" fmla="*/ 564532 h 1576854"/>
              <a:gd name="connsiteX30" fmla="*/ 745481 w 1400243"/>
              <a:gd name="connsiteY30" fmla="*/ 542365 h 1576854"/>
              <a:gd name="connsiteX31" fmla="*/ 717771 w 1400243"/>
              <a:gd name="connsiteY31" fmla="*/ 522968 h 1576854"/>
              <a:gd name="connsiteX32" fmla="*/ 701146 w 1400243"/>
              <a:gd name="connsiteY32" fmla="*/ 495259 h 1576854"/>
              <a:gd name="connsiteX33" fmla="*/ 728855 w 1400243"/>
              <a:gd name="connsiteY33" fmla="*/ 448154 h 1576854"/>
              <a:gd name="connsiteX34" fmla="*/ 739939 w 1400243"/>
              <a:gd name="connsiteY34" fmla="*/ 448154 h 1576854"/>
              <a:gd name="connsiteX35" fmla="*/ 767648 w 1400243"/>
              <a:gd name="connsiteY35" fmla="*/ 448154 h 1576854"/>
              <a:gd name="connsiteX36" fmla="*/ 798128 w 1400243"/>
              <a:gd name="connsiteY36" fmla="*/ 464779 h 1576854"/>
              <a:gd name="connsiteX37" fmla="*/ 836921 w 1400243"/>
              <a:gd name="connsiteY37" fmla="*/ 434299 h 1576854"/>
              <a:gd name="connsiteX38" fmla="*/ 842462 w 1400243"/>
              <a:gd name="connsiteY38" fmla="*/ 406590 h 1576854"/>
              <a:gd name="connsiteX39" fmla="*/ 809211 w 1400243"/>
              <a:gd name="connsiteY39" fmla="*/ 376110 h 1576854"/>
              <a:gd name="connsiteX40" fmla="*/ 767648 w 1400243"/>
              <a:gd name="connsiteY40" fmla="*/ 376110 h 1576854"/>
              <a:gd name="connsiteX41" fmla="*/ 759335 w 1400243"/>
              <a:gd name="connsiteY41" fmla="*/ 351172 h 1576854"/>
              <a:gd name="connsiteX42" fmla="*/ 742710 w 1400243"/>
              <a:gd name="connsiteY42" fmla="*/ 304066 h 1576854"/>
              <a:gd name="connsiteX43" fmla="*/ 726084 w 1400243"/>
              <a:gd name="connsiteY43" fmla="*/ 290212 h 1576854"/>
              <a:gd name="connsiteX44" fmla="*/ 709459 w 1400243"/>
              <a:gd name="connsiteY44" fmla="*/ 276357 h 1576854"/>
              <a:gd name="connsiteX45" fmla="*/ 745481 w 1400243"/>
              <a:gd name="connsiteY45" fmla="*/ 254190 h 1576854"/>
              <a:gd name="connsiteX46" fmla="*/ 770419 w 1400243"/>
              <a:gd name="connsiteY46" fmla="*/ 232023 h 1576854"/>
              <a:gd name="connsiteX47" fmla="*/ 803670 w 1400243"/>
              <a:gd name="connsiteY47" fmla="*/ 218168 h 1576854"/>
              <a:gd name="connsiteX48" fmla="*/ 811982 w 1400243"/>
              <a:gd name="connsiteY48" fmla="*/ 179375 h 1576854"/>
              <a:gd name="connsiteX49" fmla="*/ 848004 w 1400243"/>
              <a:gd name="connsiteY49" fmla="*/ 193230 h 1576854"/>
              <a:gd name="connsiteX50" fmla="*/ 872942 w 1400243"/>
              <a:gd name="connsiteY50" fmla="*/ 173834 h 1576854"/>
              <a:gd name="connsiteX51" fmla="*/ 895110 w 1400243"/>
              <a:gd name="connsiteY51" fmla="*/ 137812 h 1576854"/>
              <a:gd name="connsiteX52" fmla="*/ 903422 w 1400243"/>
              <a:gd name="connsiteY52" fmla="*/ 115645 h 1576854"/>
              <a:gd name="connsiteX53" fmla="*/ 911735 w 1400243"/>
              <a:gd name="connsiteY53" fmla="*/ 93477 h 1576854"/>
              <a:gd name="connsiteX54" fmla="*/ 903422 w 1400243"/>
              <a:gd name="connsiteY54" fmla="*/ 68539 h 1576854"/>
              <a:gd name="connsiteX55" fmla="*/ 914506 w 1400243"/>
              <a:gd name="connsiteY55" fmla="*/ 38059 h 1576854"/>
              <a:gd name="connsiteX56" fmla="*/ 942215 w 1400243"/>
              <a:gd name="connsiteY56" fmla="*/ 38059 h 1576854"/>
              <a:gd name="connsiteX57" fmla="*/ 972695 w 1400243"/>
              <a:gd name="connsiteY57" fmla="*/ 26975 h 1576854"/>
              <a:gd name="connsiteX58" fmla="*/ 997633 w 1400243"/>
              <a:gd name="connsiteY58" fmla="*/ 26975 h 1576854"/>
              <a:gd name="connsiteX59" fmla="*/ 1019801 w 1400243"/>
              <a:gd name="connsiteY59" fmla="*/ 49143 h 1576854"/>
              <a:gd name="connsiteX60" fmla="*/ 1019801 w 1400243"/>
              <a:gd name="connsiteY60" fmla="*/ 93477 h 1576854"/>
              <a:gd name="connsiteX61" fmla="*/ 1075219 w 1400243"/>
              <a:gd name="connsiteY61" fmla="*/ 79623 h 1576854"/>
              <a:gd name="connsiteX62" fmla="*/ 1105699 w 1400243"/>
              <a:gd name="connsiteY62" fmla="*/ 71310 h 1576854"/>
              <a:gd name="connsiteX63" fmla="*/ 1136179 w 1400243"/>
              <a:gd name="connsiteY63" fmla="*/ 46372 h 1576854"/>
              <a:gd name="connsiteX64" fmla="*/ 1155575 w 1400243"/>
              <a:gd name="connsiteY64" fmla="*/ 21434 h 1576854"/>
              <a:gd name="connsiteX65" fmla="*/ 1166659 w 1400243"/>
              <a:gd name="connsiteY65" fmla="*/ 40830 h 1576854"/>
              <a:gd name="connsiteX66" fmla="*/ 1186055 w 1400243"/>
              <a:gd name="connsiteY66" fmla="*/ 46372 h 1576854"/>
              <a:gd name="connsiteX67" fmla="*/ 1213764 w 1400243"/>
              <a:gd name="connsiteY67" fmla="*/ 38059 h 1576854"/>
              <a:gd name="connsiteX68" fmla="*/ 1235931 w 1400243"/>
              <a:gd name="connsiteY68" fmla="*/ 15892 h 1576854"/>
              <a:gd name="connsiteX69" fmla="*/ 1249786 w 1400243"/>
              <a:gd name="connsiteY69" fmla="*/ 32517 h 1576854"/>
              <a:gd name="connsiteX70" fmla="*/ 1283037 w 1400243"/>
              <a:gd name="connsiteY70" fmla="*/ 26975 h 1576854"/>
              <a:gd name="connsiteX71" fmla="*/ 1335684 w 1400243"/>
              <a:gd name="connsiteY71" fmla="*/ 10350 h 1576854"/>
              <a:gd name="connsiteX72" fmla="*/ 1352310 w 1400243"/>
              <a:gd name="connsiteY72" fmla="*/ 2037 h 1576854"/>
              <a:gd name="connsiteX73" fmla="*/ 1388331 w 1400243"/>
              <a:gd name="connsiteY73" fmla="*/ 49143 h 1576854"/>
              <a:gd name="connsiteX74" fmla="*/ 1399415 w 1400243"/>
              <a:gd name="connsiteY74" fmla="*/ 76852 h 1576854"/>
              <a:gd name="connsiteX75" fmla="*/ 1396644 w 1400243"/>
              <a:gd name="connsiteY75" fmla="*/ 135041 h 1576854"/>
              <a:gd name="connsiteX76" fmla="*/ 1374477 w 1400243"/>
              <a:gd name="connsiteY76" fmla="*/ 190459 h 1576854"/>
              <a:gd name="connsiteX77" fmla="*/ 1357851 w 1400243"/>
              <a:gd name="connsiteY77" fmla="*/ 218168 h 1576854"/>
              <a:gd name="connsiteX78" fmla="*/ 1343997 w 1400243"/>
              <a:gd name="connsiteY78" fmla="*/ 232023 h 1576854"/>
              <a:gd name="connsiteX79" fmla="*/ 1343997 w 1400243"/>
              <a:gd name="connsiteY79" fmla="*/ 254190 h 1576854"/>
              <a:gd name="connsiteX80" fmla="*/ 1324601 w 1400243"/>
              <a:gd name="connsiteY80" fmla="*/ 337317 h 1576854"/>
              <a:gd name="connsiteX81" fmla="*/ 1271953 w 1400243"/>
              <a:gd name="connsiteY81" fmla="*/ 345630 h 1576854"/>
              <a:gd name="connsiteX82" fmla="*/ 1202681 w 1400243"/>
              <a:gd name="connsiteY82" fmla="*/ 342859 h 1576854"/>
              <a:gd name="connsiteX83" fmla="*/ 1161117 w 1400243"/>
              <a:gd name="connsiteY83" fmla="*/ 348401 h 1576854"/>
              <a:gd name="connsiteX84" fmla="*/ 1102928 w 1400243"/>
              <a:gd name="connsiteY84" fmla="*/ 359485 h 1576854"/>
              <a:gd name="connsiteX85" fmla="*/ 1047510 w 1400243"/>
              <a:gd name="connsiteY85" fmla="*/ 345630 h 1576854"/>
              <a:gd name="connsiteX86" fmla="*/ 1017030 w 1400243"/>
              <a:gd name="connsiteY86" fmla="*/ 342859 h 1576854"/>
              <a:gd name="connsiteX87" fmla="*/ 1014259 w 1400243"/>
              <a:gd name="connsiteY87" fmla="*/ 353943 h 1576854"/>
              <a:gd name="connsiteX88" fmla="*/ 1030884 w 1400243"/>
              <a:gd name="connsiteY88" fmla="*/ 395506 h 1576854"/>
              <a:gd name="connsiteX89" fmla="*/ 1064135 w 1400243"/>
              <a:gd name="connsiteY89" fmla="*/ 439841 h 1576854"/>
              <a:gd name="connsiteX90" fmla="*/ 1091844 w 1400243"/>
              <a:gd name="connsiteY90" fmla="*/ 459237 h 1576854"/>
              <a:gd name="connsiteX91" fmla="*/ 1108470 w 1400243"/>
              <a:gd name="connsiteY91" fmla="*/ 492488 h 1576854"/>
              <a:gd name="connsiteX92" fmla="*/ 1150033 w 1400243"/>
              <a:gd name="connsiteY92" fmla="*/ 495259 h 1576854"/>
              <a:gd name="connsiteX93" fmla="*/ 1150033 w 1400243"/>
              <a:gd name="connsiteY93" fmla="*/ 561761 h 1576854"/>
              <a:gd name="connsiteX94" fmla="*/ 1150033 w 1400243"/>
              <a:gd name="connsiteY94" fmla="*/ 600554 h 1576854"/>
              <a:gd name="connsiteX95" fmla="*/ 1177742 w 1400243"/>
              <a:gd name="connsiteY95" fmla="*/ 644888 h 1576854"/>
              <a:gd name="connsiteX96" fmla="*/ 1191597 w 1400243"/>
              <a:gd name="connsiteY96" fmla="*/ 675368 h 1576854"/>
              <a:gd name="connsiteX97" fmla="*/ 1191597 w 1400243"/>
              <a:gd name="connsiteY97" fmla="*/ 711390 h 1576854"/>
              <a:gd name="connsiteX98" fmla="*/ 1247015 w 1400243"/>
              <a:gd name="connsiteY98" fmla="*/ 739099 h 1576854"/>
              <a:gd name="connsiteX99" fmla="*/ 1258099 w 1400243"/>
              <a:gd name="connsiteY99" fmla="*/ 766808 h 1576854"/>
              <a:gd name="connsiteX100" fmla="*/ 1255328 w 1400243"/>
              <a:gd name="connsiteY100" fmla="*/ 822226 h 1576854"/>
              <a:gd name="connsiteX101" fmla="*/ 1263641 w 1400243"/>
              <a:gd name="connsiteY101" fmla="*/ 861019 h 1576854"/>
              <a:gd name="connsiteX102" fmla="*/ 1233161 w 1400243"/>
              <a:gd name="connsiteY102" fmla="*/ 858248 h 1576854"/>
              <a:gd name="connsiteX103" fmla="*/ 1210993 w 1400243"/>
              <a:gd name="connsiteY103" fmla="*/ 841623 h 1576854"/>
              <a:gd name="connsiteX104" fmla="*/ 1169430 w 1400243"/>
              <a:gd name="connsiteY104" fmla="*/ 833310 h 1576854"/>
              <a:gd name="connsiteX105" fmla="*/ 1147262 w 1400243"/>
              <a:gd name="connsiteY105" fmla="*/ 847165 h 1576854"/>
              <a:gd name="connsiteX106" fmla="*/ 1127866 w 1400243"/>
              <a:gd name="connsiteY106" fmla="*/ 888728 h 1576854"/>
              <a:gd name="connsiteX107" fmla="*/ 1102928 w 1400243"/>
              <a:gd name="connsiteY107" fmla="*/ 924750 h 1576854"/>
              <a:gd name="connsiteX108" fmla="*/ 1091844 w 1400243"/>
              <a:gd name="connsiteY108" fmla="*/ 980168 h 1576854"/>
              <a:gd name="connsiteX109" fmla="*/ 1097386 w 1400243"/>
              <a:gd name="connsiteY109" fmla="*/ 1018961 h 1576854"/>
              <a:gd name="connsiteX110" fmla="*/ 1138950 w 1400243"/>
              <a:gd name="connsiteY110" fmla="*/ 1021732 h 1576854"/>
              <a:gd name="connsiteX111" fmla="*/ 1186055 w 1400243"/>
              <a:gd name="connsiteY111" fmla="*/ 999565 h 1576854"/>
              <a:gd name="connsiteX112" fmla="*/ 1213764 w 1400243"/>
              <a:gd name="connsiteY112" fmla="*/ 1018961 h 1576854"/>
              <a:gd name="connsiteX113" fmla="*/ 1205451 w 1400243"/>
              <a:gd name="connsiteY113" fmla="*/ 1043899 h 1576854"/>
              <a:gd name="connsiteX114" fmla="*/ 1172201 w 1400243"/>
              <a:gd name="connsiteY114" fmla="*/ 1068837 h 1576854"/>
              <a:gd name="connsiteX115" fmla="*/ 1111241 w 1400243"/>
              <a:gd name="connsiteY115" fmla="*/ 1077150 h 1576854"/>
              <a:gd name="connsiteX116" fmla="*/ 1066906 w 1400243"/>
              <a:gd name="connsiteY116" fmla="*/ 1093775 h 1576854"/>
              <a:gd name="connsiteX117" fmla="*/ 1047510 w 1400243"/>
              <a:gd name="connsiteY117" fmla="*/ 1102088 h 1576854"/>
              <a:gd name="connsiteX118" fmla="*/ 1036426 w 1400243"/>
              <a:gd name="connsiteY118" fmla="*/ 1124255 h 1576854"/>
              <a:gd name="connsiteX119" fmla="*/ 1025342 w 1400243"/>
              <a:gd name="connsiteY119" fmla="*/ 1168590 h 1576854"/>
              <a:gd name="connsiteX120" fmla="*/ 1014259 w 1400243"/>
              <a:gd name="connsiteY120" fmla="*/ 1215695 h 1576854"/>
              <a:gd name="connsiteX121" fmla="*/ 1017030 w 1400243"/>
              <a:gd name="connsiteY121" fmla="*/ 1243405 h 1576854"/>
              <a:gd name="connsiteX122" fmla="*/ 1003175 w 1400243"/>
              <a:gd name="connsiteY122" fmla="*/ 1271114 h 1576854"/>
              <a:gd name="connsiteX123" fmla="*/ 983779 w 1400243"/>
              <a:gd name="connsiteY123" fmla="*/ 1312677 h 1576854"/>
              <a:gd name="connsiteX124" fmla="*/ 981008 w 1400243"/>
              <a:gd name="connsiteY124" fmla="*/ 1318219 h 1576854"/>
              <a:gd name="connsiteX125" fmla="*/ 972695 w 1400243"/>
              <a:gd name="connsiteY125" fmla="*/ 1345928 h 1576854"/>
              <a:gd name="connsiteX126" fmla="*/ 972695 w 1400243"/>
              <a:gd name="connsiteY126" fmla="*/ 1345928 h 1576854"/>
              <a:gd name="connsiteX127" fmla="*/ 914506 w 1400243"/>
              <a:gd name="connsiteY127" fmla="*/ 1326532 h 1576854"/>
              <a:gd name="connsiteX128" fmla="*/ 875713 w 1400243"/>
              <a:gd name="connsiteY128" fmla="*/ 1329303 h 1576854"/>
              <a:gd name="connsiteX129" fmla="*/ 870171 w 1400243"/>
              <a:gd name="connsiteY129" fmla="*/ 1337615 h 1576854"/>
              <a:gd name="connsiteX130" fmla="*/ 845233 w 1400243"/>
              <a:gd name="connsiteY130" fmla="*/ 1354241 h 1576854"/>
              <a:gd name="connsiteX131" fmla="*/ 820295 w 1400243"/>
              <a:gd name="connsiteY131" fmla="*/ 1395805 h 1576854"/>
              <a:gd name="connsiteX132" fmla="*/ 817524 w 1400243"/>
              <a:gd name="connsiteY132" fmla="*/ 1370866 h 1576854"/>
              <a:gd name="connsiteX133" fmla="*/ 787044 w 1400243"/>
              <a:gd name="connsiteY133" fmla="*/ 1368095 h 1576854"/>
              <a:gd name="connsiteX134" fmla="*/ 787044 w 1400243"/>
              <a:gd name="connsiteY134" fmla="*/ 1368095 h 1576854"/>
              <a:gd name="connsiteX135" fmla="*/ 764877 w 1400243"/>
              <a:gd name="connsiteY135" fmla="*/ 1415201 h 1576854"/>
              <a:gd name="connsiteX136" fmla="*/ 787044 w 1400243"/>
              <a:gd name="connsiteY136" fmla="*/ 1448452 h 1576854"/>
              <a:gd name="connsiteX137" fmla="*/ 814753 w 1400243"/>
              <a:gd name="connsiteY137" fmla="*/ 1459535 h 1576854"/>
              <a:gd name="connsiteX138" fmla="*/ 825837 w 1400243"/>
              <a:gd name="connsiteY138" fmla="*/ 1481703 h 1576854"/>
              <a:gd name="connsiteX139" fmla="*/ 814753 w 1400243"/>
              <a:gd name="connsiteY139" fmla="*/ 1503870 h 1576854"/>
              <a:gd name="connsiteX140" fmla="*/ 809211 w 1400243"/>
              <a:gd name="connsiteY140" fmla="*/ 1503870 h 1576854"/>
              <a:gd name="connsiteX141" fmla="*/ 828608 w 1400243"/>
              <a:gd name="connsiteY141" fmla="*/ 1534350 h 1576854"/>
              <a:gd name="connsiteX142" fmla="*/ 828608 w 1400243"/>
              <a:gd name="connsiteY142" fmla="*/ 1548205 h 1576854"/>
              <a:gd name="connsiteX143" fmla="*/ 800899 w 1400243"/>
              <a:gd name="connsiteY143" fmla="*/ 1575914 h 1576854"/>
              <a:gd name="connsiteX144" fmla="*/ 778731 w 1400243"/>
              <a:gd name="connsiteY144" fmla="*/ 1570372 h 1576854"/>
              <a:gd name="connsiteX145" fmla="*/ 759335 w 1400243"/>
              <a:gd name="connsiteY145" fmla="*/ 1570372 h 1576854"/>
              <a:gd name="connsiteX146" fmla="*/ 728855 w 1400243"/>
              <a:gd name="connsiteY146" fmla="*/ 1570372 h 1576854"/>
              <a:gd name="connsiteX147" fmla="*/ 742710 w 1400243"/>
              <a:gd name="connsiteY147" fmla="*/ 1539892 h 1576854"/>
              <a:gd name="connsiteX148" fmla="*/ 739939 w 1400243"/>
              <a:gd name="connsiteY148" fmla="*/ 1534350 h 1576854"/>
              <a:gd name="connsiteX149" fmla="*/ 712230 w 1400243"/>
              <a:gd name="connsiteY149" fmla="*/ 1537121 h 1576854"/>
              <a:gd name="connsiteX150" fmla="*/ 676208 w 1400243"/>
              <a:gd name="connsiteY150" fmla="*/ 1539892 h 1576854"/>
              <a:gd name="connsiteX151" fmla="*/ 662353 w 1400243"/>
              <a:gd name="connsiteY151" fmla="*/ 1539892 h 1576854"/>
              <a:gd name="connsiteX152" fmla="*/ 659582 w 1400243"/>
              <a:gd name="connsiteY152" fmla="*/ 1514954 h 1576854"/>
              <a:gd name="connsiteX153" fmla="*/ 651270 w 1400243"/>
              <a:gd name="connsiteY153" fmla="*/ 1509412 h 1576854"/>
              <a:gd name="connsiteX154" fmla="*/ 629102 w 1400243"/>
              <a:gd name="connsiteY154" fmla="*/ 1495557 h 1576854"/>
              <a:gd name="connsiteX155" fmla="*/ 590310 w 1400243"/>
              <a:gd name="connsiteY155" fmla="*/ 1495557 h 1576854"/>
              <a:gd name="connsiteX156" fmla="*/ 515495 w 1400243"/>
              <a:gd name="connsiteY156" fmla="*/ 1509412 h 1576854"/>
              <a:gd name="connsiteX157" fmla="*/ 493328 w 1400243"/>
              <a:gd name="connsiteY157" fmla="*/ 1509412 h 1576854"/>
              <a:gd name="connsiteX158" fmla="*/ 437910 w 1400243"/>
              <a:gd name="connsiteY158" fmla="*/ 1476161 h 1576854"/>
              <a:gd name="connsiteX159" fmla="*/ 343699 w 1400243"/>
              <a:gd name="connsiteY159" fmla="*/ 1451223 h 1576854"/>
              <a:gd name="connsiteX160" fmla="*/ 338157 w 1400243"/>
              <a:gd name="connsiteY160" fmla="*/ 1442910 h 1576854"/>
              <a:gd name="connsiteX161" fmla="*/ 282739 w 1400243"/>
              <a:gd name="connsiteY161" fmla="*/ 1434597 h 1576854"/>
              <a:gd name="connsiteX162" fmla="*/ 257801 w 1400243"/>
              <a:gd name="connsiteY162" fmla="*/ 1415201 h 1576854"/>
              <a:gd name="connsiteX163" fmla="*/ 249488 w 1400243"/>
              <a:gd name="connsiteY163" fmla="*/ 1404117 h 1576854"/>
              <a:gd name="connsiteX164" fmla="*/ 238404 w 1400243"/>
              <a:gd name="connsiteY164" fmla="*/ 1370866 h 1576854"/>
              <a:gd name="connsiteX165" fmla="*/ 230091 w 1400243"/>
              <a:gd name="connsiteY165" fmla="*/ 1326532 h 1576854"/>
              <a:gd name="connsiteX166" fmla="*/ 268884 w 1400243"/>
              <a:gd name="connsiteY166" fmla="*/ 1329303 h 1576854"/>
              <a:gd name="connsiteX167" fmla="*/ 304906 w 1400243"/>
              <a:gd name="connsiteY167" fmla="*/ 1329303 h 1576854"/>
              <a:gd name="connsiteX168" fmla="*/ 310448 w 1400243"/>
              <a:gd name="connsiteY168" fmla="*/ 1329303 h 1576854"/>
              <a:gd name="connsiteX169" fmla="*/ 277197 w 1400243"/>
              <a:gd name="connsiteY169" fmla="*/ 1301594 h 1576854"/>
              <a:gd name="connsiteX170" fmla="*/ 277197 w 1400243"/>
              <a:gd name="connsiteY170" fmla="*/ 1271114 h 1576854"/>
              <a:gd name="connsiteX171" fmla="*/ 263342 w 1400243"/>
              <a:gd name="connsiteY171" fmla="*/ 1226779 h 1576854"/>
              <a:gd name="connsiteX172" fmla="*/ 266113 w 1400243"/>
              <a:gd name="connsiteY172" fmla="*/ 1218466 h 1576854"/>
              <a:gd name="connsiteX173" fmla="*/ 213466 w 1400243"/>
              <a:gd name="connsiteY173" fmla="*/ 1224008 h 1576854"/>
              <a:gd name="connsiteX174" fmla="*/ 163590 w 1400243"/>
              <a:gd name="connsiteY174" fmla="*/ 1224008 h 1576854"/>
              <a:gd name="connsiteX175" fmla="*/ 141422 w 1400243"/>
              <a:gd name="connsiteY175" fmla="*/ 1243405 h 1576854"/>
              <a:gd name="connsiteX176" fmla="*/ 108171 w 1400243"/>
              <a:gd name="connsiteY176" fmla="*/ 1237863 h 1576854"/>
              <a:gd name="connsiteX177" fmla="*/ 97088 w 1400243"/>
              <a:gd name="connsiteY177" fmla="*/ 1221237 h 1576854"/>
              <a:gd name="connsiteX178" fmla="*/ 97088 w 1400243"/>
              <a:gd name="connsiteY178" fmla="*/ 1187986 h 1576854"/>
              <a:gd name="connsiteX179" fmla="*/ 130339 w 1400243"/>
              <a:gd name="connsiteY179" fmla="*/ 1174132 h 1576854"/>
              <a:gd name="connsiteX180" fmla="*/ 141422 w 1400243"/>
              <a:gd name="connsiteY180" fmla="*/ 1146423 h 1576854"/>
              <a:gd name="connsiteX181" fmla="*/ 149735 w 1400243"/>
              <a:gd name="connsiteY181" fmla="*/ 1127026 h 1576854"/>
              <a:gd name="connsiteX182" fmla="*/ 94317 w 1400243"/>
              <a:gd name="connsiteY182" fmla="*/ 1110401 h 1576854"/>
              <a:gd name="connsiteX183" fmla="*/ 63837 w 1400243"/>
              <a:gd name="connsiteY183" fmla="*/ 1110401 h 1576854"/>
              <a:gd name="connsiteX184" fmla="*/ 63837 w 1400243"/>
              <a:gd name="connsiteY184" fmla="*/ 1096546 h 1576854"/>
              <a:gd name="connsiteX185" fmla="*/ 83233 w 1400243"/>
              <a:gd name="connsiteY185" fmla="*/ 1091005 h 1576854"/>
              <a:gd name="connsiteX186" fmla="*/ 94317 w 1400243"/>
              <a:gd name="connsiteY186" fmla="*/ 1077150 h 1576854"/>
              <a:gd name="connsiteX187" fmla="*/ 102630 w 1400243"/>
              <a:gd name="connsiteY187" fmla="*/ 1074379 h 1576854"/>
              <a:gd name="connsiteX188" fmla="*/ 130339 w 1400243"/>
              <a:gd name="connsiteY188" fmla="*/ 1063295 h 1576854"/>
              <a:gd name="connsiteX189" fmla="*/ 141422 w 1400243"/>
              <a:gd name="connsiteY189" fmla="*/ 1038357 h 1576854"/>
              <a:gd name="connsiteX190" fmla="*/ 133110 w 1400243"/>
              <a:gd name="connsiteY190" fmla="*/ 1024503 h 1576854"/>
              <a:gd name="connsiteX191" fmla="*/ 116484 w 1400243"/>
              <a:gd name="connsiteY191" fmla="*/ 1005106 h 1576854"/>
              <a:gd name="connsiteX192" fmla="*/ 116484 w 1400243"/>
              <a:gd name="connsiteY192" fmla="*/ 996794 h 1576854"/>
              <a:gd name="connsiteX193" fmla="*/ 116484 w 1400243"/>
              <a:gd name="connsiteY193" fmla="*/ 969085 h 1576854"/>
              <a:gd name="connsiteX194" fmla="*/ 110942 w 1400243"/>
              <a:gd name="connsiteY194" fmla="*/ 944146 h 1576854"/>
              <a:gd name="connsiteX195" fmla="*/ 110942 w 1400243"/>
              <a:gd name="connsiteY195" fmla="*/ 944146 h 1576854"/>
              <a:gd name="connsiteX196" fmla="*/ 55524 w 1400243"/>
              <a:gd name="connsiteY196" fmla="*/ 1002335 h 15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400243" h="1576854">
                <a:moveTo>
                  <a:pt x="55524" y="1002335"/>
                </a:moveTo>
                <a:cubicBezTo>
                  <a:pt x="57833" y="981091"/>
                  <a:pt x="60142" y="959848"/>
                  <a:pt x="55524" y="946917"/>
                </a:cubicBezTo>
                <a:cubicBezTo>
                  <a:pt x="50906" y="933986"/>
                  <a:pt x="37051" y="927059"/>
                  <a:pt x="27815" y="924750"/>
                </a:cubicBezTo>
                <a:cubicBezTo>
                  <a:pt x="18579" y="922441"/>
                  <a:pt x="1491" y="934448"/>
                  <a:pt x="106" y="933063"/>
                </a:cubicBezTo>
                <a:cubicBezTo>
                  <a:pt x="-1279" y="931678"/>
                  <a:pt x="11189" y="921979"/>
                  <a:pt x="19502" y="916437"/>
                </a:cubicBezTo>
                <a:cubicBezTo>
                  <a:pt x="27815" y="910895"/>
                  <a:pt x="44440" y="909510"/>
                  <a:pt x="49982" y="899812"/>
                </a:cubicBezTo>
                <a:cubicBezTo>
                  <a:pt x="55524" y="890114"/>
                  <a:pt x="45364" y="865175"/>
                  <a:pt x="52753" y="858248"/>
                </a:cubicBezTo>
                <a:cubicBezTo>
                  <a:pt x="60142" y="851321"/>
                  <a:pt x="80462" y="856863"/>
                  <a:pt x="94317" y="858248"/>
                </a:cubicBezTo>
                <a:cubicBezTo>
                  <a:pt x="108172" y="859633"/>
                  <a:pt x="114637" y="869794"/>
                  <a:pt x="135881" y="866561"/>
                </a:cubicBezTo>
                <a:cubicBezTo>
                  <a:pt x="157125" y="863328"/>
                  <a:pt x="201921" y="848550"/>
                  <a:pt x="221779" y="838852"/>
                </a:cubicBezTo>
                <a:cubicBezTo>
                  <a:pt x="241637" y="829154"/>
                  <a:pt x="243485" y="820841"/>
                  <a:pt x="255030" y="808372"/>
                </a:cubicBezTo>
                <a:cubicBezTo>
                  <a:pt x="266575" y="795903"/>
                  <a:pt x="283200" y="767270"/>
                  <a:pt x="291051" y="764037"/>
                </a:cubicBezTo>
                <a:cubicBezTo>
                  <a:pt x="298902" y="760804"/>
                  <a:pt x="296131" y="784819"/>
                  <a:pt x="302135" y="788975"/>
                </a:cubicBezTo>
                <a:cubicBezTo>
                  <a:pt x="308139" y="793131"/>
                  <a:pt x="327073" y="788975"/>
                  <a:pt x="327073" y="788975"/>
                </a:cubicBezTo>
                <a:lnTo>
                  <a:pt x="354782" y="788975"/>
                </a:lnTo>
                <a:cubicBezTo>
                  <a:pt x="369560" y="788975"/>
                  <a:pt x="399578" y="787128"/>
                  <a:pt x="415742" y="788975"/>
                </a:cubicBezTo>
                <a:cubicBezTo>
                  <a:pt x="431906" y="790822"/>
                  <a:pt x="451764" y="800059"/>
                  <a:pt x="451764" y="800059"/>
                </a:cubicBezTo>
                <a:cubicBezTo>
                  <a:pt x="462386" y="803292"/>
                  <a:pt x="470699" y="806063"/>
                  <a:pt x="479473" y="808372"/>
                </a:cubicBezTo>
                <a:cubicBezTo>
                  <a:pt x="488247" y="810681"/>
                  <a:pt x="499331" y="819918"/>
                  <a:pt x="504411" y="813914"/>
                </a:cubicBezTo>
                <a:cubicBezTo>
                  <a:pt x="509491" y="807910"/>
                  <a:pt x="500255" y="786205"/>
                  <a:pt x="509953" y="772350"/>
                </a:cubicBezTo>
                <a:cubicBezTo>
                  <a:pt x="519651" y="758495"/>
                  <a:pt x="548746" y="741870"/>
                  <a:pt x="562601" y="730786"/>
                </a:cubicBezTo>
                <a:cubicBezTo>
                  <a:pt x="576456" y="719702"/>
                  <a:pt x="586154" y="711390"/>
                  <a:pt x="593081" y="705848"/>
                </a:cubicBezTo>
                <a:cubicBezTo>
                  <a:pt x="600008" y="700306"/>
                  <a:pt x="600008" y="699844"/>
                  <a:pt x="604164" y="697535"/>
                </a:cubicBezTo>
                <a:cubicBezTo>
                  <a:pt x="608320" y="695226"/>
                  <a:pt x="613863" y="700768"/>
                  <a:pt x="618019" y="691994"/>
                </a:cubicBezTo>
                <a:cubicBezTo>
                  <a:pt x="622175" y="683219"/>
                  <a:pt x="624946" y="652739"/>
                  <a:pt x="629102" y="644888"/>
                </a:cubicBezTo>
                <a:cubicBezTo>
                  <a:pt x="633258" y="637037"/>
                  <a:pt x="636492" y="643502"/>
                  <a:pt x="642957" y="644888"/>
                </a:cubicBezTo>
                <a:cubicBezTo>
                  <a:pt x="649423" y="646273"/>
                  <a:pt x="660044" y="657357"/>
                  <a:pt x="667895" y="653201"/>
                </a:cubicBezTo>
                <a:cubicBezTo>
                  <a:pt x="675746" y="649045"/>
                  <a:pt x="679440" y="631957"/>
                  <a:pt x="690062" y="619950"/>
                </a:cubicBezTo>
                <a:cubicBezTo>
                  <a:pt x="700684" y="607943"/>
                  <a:pt x="722390" y="590393"/>
                  <a:pt x="731626" y="581157"/>
                </a:cubicBezTo>
                <a:cubicBezTo>
                  <a:pt x="740863" y="571921"/>
                  <a:pt x="743172" y="570997"/>
                  <a:pt x="745481" y="564532"/>
                </a:cubicBezTo>
                <a:cubicBezTo>
                  <a:pt x="747790" y="558067"/>
                  <a:pt x="750099" y="549292"/>
                  <a:pt x="745481" y="542365"/>
                </a:cubicBezTo>
                <a:cubicBezTo>
                  <a:pt x="740863" y="535438"/>
                  <a:pt x="725160" y="530819"/>
                  <a:pt x="717771" y="522968"/>
                </a:cubicBezTo>
                <a:cubicBezTo>
                  <a:pt x="710382" y="515117"/>
                  <a:pt x="699299" y="507728"/>
                  <a:pt x="701146" y="495259"/>
                </a:cubicBezTo>
                <a:cubicBezTo>
                  <a:pt x="702993" y="482790"/>
                  <a:pt x="728855" y="448154"/>
                  <a:pt x="728855" y="448154"/>
                </a:cubicBezTo>
                <a:cubicBezTo>
                  <a:pt x="735321" y="440303"/>
                  <a:pt x="739939" y="448154"/>
                  <a:pt x="739939" y="448154"/>
                </a:cubicBezTo>
                <a:cubicBezTo>
                  <a:pt x="746404" y="448154"/>
                  <a:pt x="757950" y="445383"/>
                  <a:pt x="767648" y="448154"/>
                </a:cubicBezTo>
                <a:cubicBezTo>
                  <a:pt x="777346" y="450925"/>
                  <a:pt x="786583" y="467088"/>
                  <a:pt x="798128" y="464779"/>
                </a:cubicBezTo>
                <a:cubicBezTo>
                  <a:pt x="809674" y="462470"/>
                  <a:pt x="829532" y="443997"/>
                  <a:pt x="836921" y="434299"/>
                </a:cubicBezTo>
                <a:cubicBezTo>
                  <a:pt x="844310" y="424601"/>
                  <a:pt x="847080" y="416288"/>
                  <a:pt x="842462" y="406590"/>
                </a:cubicBezTo>
                <a:cubicBezTo>
                  <a:pt x="837844" y="396892"/>
                  <a:pt x="821680" y="381190"/>
                  <a:pt x="809211" y="376110"/>
                </a:cubicBezTo>
                <a:cubicBezTo>
                  <a:pt x="796742" y="371030"/>
                  <a:pt x="775961" y="380266"/>
                  <a:pt x="767648" y="376110"/>
                </a:cubicBezTo>
                <a:cubicBezTo>
                  <a:pt x="759335" y="371954"/>
                  <a:pt x="763491" y="363179"/>
                  <a:pt x="759335" y="351172"/>
                </a:cubicBezTo>
                <a:cubicBezTo>
                  <a:pt x="755179" y="339165"/>
                  <a:pt x="748252" y="314226"/>
                  <a:pt x="742710" y="304066"/>
                </a:cubicBezTo>
                <a:cubicBezTo>
                  <a:pt x="737168" y="293906"/>
                  <a:pt x="726084" y="290212"/>
                  <a:pt x="726084" y="290212"/>
                </a:cubicBezTo>
                <a:cubicBezTo>
                  <a:pt x="720542" y="285594"/>
                  <a:pt x="706226" y="282361"/>
                  <a:pt x="709459" y="276357"/>
                </a:cubicBezTo>
                <a:cubicBezTo>
                  <a:pt x="712692" y="270353"/>
                  <a:pt x="735321" y="261579"/>
                  <a:pt x="745481" y="254190"/>
                </a:cubicBezTo>
                <a:cubicBezTo>
                  <a:pt x="755641" y="246801"/>
                  <a:pt x="760721" y="238027"/>
                  <a:pt x="770419" y="232023"/>
                </a:cubicBezTo>
                <a:cubicBezTo>
                  <a:pt x="780117" y="226019"/>
                  <a:pt x="796743" y="226943"/>
                  <a:pt x="803670" y="218168"/>
                </a:cubicBezTo>
                <a:cubicBezTo>
                  <a:pt x="810597" y="209393"/>
                  <a:pt x="804593" y="183531"/>
                  <a:pt x="811982" y="179375"/>
                </a:cubicBezTo>
                <a:cubicBezTo>
                  <a:pt x="819371" y="175219"/>
                  <a:pt x="837844" y="194154"/>
                  <a:pt x="848004" y="193230"/>
                </a:cubicBezTo>
                <a:cubicBezTo>
                  <a:pt x="858164" y="192306"/>
                  <a:pt x="865091" y="183070"/>
                  <a:pt x="872942" y="173834"/>
                </a:cubicBezTo>
                <a:cubicBezTo>
                  <a:pt x="880793" y="164598"/>
                  <a:pt x="890030" y="147510"/>
                  <a:pt x="895110" y="137812"/>
                </a:cubicBezTo>
                <a:cubicBezTo>
                  <a:pt x="900190" y="128114"/>
                  <a:pt x="903422" y="115645"/>
                  <a:pt x="903422" y="115645"/>
                </a:cubicBezTo>
                <a:cubicBezTo>
                  <a:pt x="906193" y="108256"/>
                  <a:pt x="911735" y="101328"/>
                  <a:pt x="911735" y="93477"/>
                </a:cubicBezTo>
                <a:cubicBezTo>
                  <a:pt x="911735" y="85626"/>
                  <a:pt x="902960" y="77775"/>
                  <a:pt x="903422" y="68539"/>
                </a:cubicBezTo>
                <a:cubicBezTo>
                  <a:pt x="903884" y="59303"/>
                  <a:pt x="908041" y="43139"/>
                  <a:pt x="914506" y="38059"/>
                </a:cubicBezTo>
                <a:cubicBezTo>
                  <a:pt x="920972" y="32979"/>
                  <a:pt x="932517" y="39906"/>
                  <a:pt x="942215" y="38059"/>
                </a:cubicBezTo>
                <a:cubicBezTo>
                  <a:pt x="951913" y="36212"/>
                  <a:pt x="963459" y="28822"/>
                  <a:pt x="972695" y="26975"/>
                </a:cubicBezTo>
                <a:cubicBezTo>
                  <a:pt x="981931" y="25128"/>
                  <a:pt x="989782" y="23280"/>
                  <a:pt x="997633" y="26975"/>
                </a:cubicBezTo>
                <a:cubicBezTo>
                  <a:pt x="1005484" y="30670"/>
                  <a:pt x="1016106" y="38059"/>
                  <a:pt x="1019801" y="49143"/>
                </a:cubicBezTo>
                <a:cubicBezTo>
                  <a:pt x="1023496" y="60227"/>
                  <a:pt x="1010565" y="88397"/>
                  <a:pt x="1019801" y="93477"/>
                </a:cubicBezTo>
                <a:cubicBezTo>
                  <a:pt x="1029037" y="98557"/>
                  <a:pt x="1060903" y="83317"/>
                  <a:pt x="1075219" y="79623"/>
                </a:cubicBezTo>
                <a:cubicBezTo>
                  <a:pt x="1089535" y="75928"/>
                  <a:pt x="1095539" y="76852"/>
                  <a:pt x="1105699" y="71310"/>
                </a:cubicBezTo>
                <a:cubicBezTo>
                  <a:pt x="1115859" y="65768"/>
                  <a:pt x="1127866" y="54685"/>
                  <a:pt x="1136179" y="46372"/>
                </a:cubicBezTo>
                <a:cubicBezTo>
                  <a:pt x="1144492" y="38059"/>
                  <a:pt x="1150495" y="22358"/>
                  <a:pt x="1155575" y="21434"/>
                </a:cubicBezTo>
                <a:cubicBezTo>
                  <a:pt x="1160655" y="20510"/>
                  <a:pt x="1161579" y="36674"/>
                  <a:pt x="1166659" y="40830"/>
                </a:cubicBezTo>
                <a:cubicBezTo>
                  <a:pt x="1171739" y="44986"/>
                  <a:pt x="1178204" y="46834"/>
                  <a:pt x="1186055" y="46372"/>
                </a:cubicBezTo>
                <a:cubicBezTo>
                  <a:pt x="1193906" y="45910"/>
                  <a:pt x="1205451" y="43139"/>
                  <a:pt x="1213764" y="38059"/>
                </a:cubicBezTo>
                <a:cubicBezTo>
                  <a:pt x="1222077" y="32979"/>
                  <a:pt x="1229927" y="16816"/>
                  <a:pt x="1235931" y="15892"/>
                </a:cubicBezTo>
                <a:cubicBezTo>
                  <a:pt x="1241935" y="14968"/>
                  <a:pt x="1241935" y="30670"/>
                  <a:pt x="1249786" y="32517"/>
                </a:cubicBezTo>
                <a:cubicBezTo>
                  <a:pt x="1257637" y="34364"/>
                  <a:pt x="1268721" y="30669"/>
                  <a:pt x="1283037" y="26975"/>
                </a:cubicBezTo>
                <a:cubicBezTo>
                  <a:pt x="1297353" y="23280"/>
                  <a:pt x="1324139" y="14506"/>
                  <a:pt x="1335684" y="10350"/>
                </a:cubicBezTo>
                <a:cubicBezTo>
                  <a:pt x="1347229" y="6194"/>
                  <a:pt x="1343536" y="-4429"/>
                  <a:pt x="1352310" y="2037"/>
                </a:cubicBezTo>
                <a:cubicBezTo>
                  <a:pt x="1361085" y="8502"/>
                  <a:pt x="1380480" y="36674"/>
                  <a:pt x="1388331" y="49143"/>
                </a:cubicBezTo>
                <a:cubicBezTo>
                  <a:pt x="1396182" y="61612"/>
                  <a:pt x="1398030" y="62536"/>
                  <a:pt x="1399415" y="76852"/>
                </a:cubicBezTo>
                <a:cubicBezTo>
                  <a:pt x="1400800" y="91168"/>
                  <a:pt x="1400800" y="116107"/>
                  <a:pt x="1396644" y="135041"/>
                </a:cubicBezTo>
                <a:cubicBezTo>
                  <a:pt x="1392488" y="153975"/>
                  <a:pt x="1380943" y="176604"/>
                  <a:pt x="1374477" y="190459"/>
                </a:cubicBezTo>
                <a:cubicBezTo>
                  <a:pt x="1368012" y="204313"/>
                  <a:pt x="1362931" y="211241"/>
                  <a:pt x="1357851" y="218168"/>
                </a:cubicBezTo>
                <a:cubicBezTo>
                  <a:pt x="1352771" y="225095"/>
                  <a:pt x="1346306" y="226019"/>
                  <a:pt x="1343997" y="232023"/>
                </a:cubicBezTo>
                <a:cubicBezTo>
                  <a:pt x="1341688" y="238027"/>
                  <a:pt x="1347230" y="236641"/>
                  <a:pt x="1343997" y="254190"/>
                </a:cubicBezTo>
                <a:cubicBezTo>
                  <a:pt x="1340764" y="271739"/>
                  <a:pt x="1336608" y="322077"/>
                  <a:pt x="1324601" y="337317"/>
                </a:cubicBezTo>
                <a:cubicBezTo>
                  <a:pt x="1312594" y="352557"/>
                  <a:pt x="1292273" y="344706"/>
                  <a:pt x="1271953" y="345630"/>
                </a:cubicBezTo>
                <a:cubicBezTo>
                  <a:pt x="1251633" y="346554"/>
                  <a:pt x="1221154" y="342397"/>
                  <a:pt x="1202681" y="342859"/>
                </a:cubicBezTo>
                <a:cubicBezTo>
                  <a:pt x="1184208" y="343321"/>
                  <a:pt x="1177742" y="345630"/>
                  <a:pt x="1161117" y="348401"/>
                </a:cubicBezTo>
                <a:cubicBezTo>
                  <a:pt x="1144492" y="351172"/>
                  <a:pt x="1121863" y="359947"/>
                  <a:pt x="1102928" y="359485"/>
                </a:cubicBezTo>
                <a:cubicBezTo>
                  <a:pt x="1083994" y="359023"/>
                  <a:pt x="1061826" y="348401"/>
                  <a:pt x="1047510" y="345630"/>
                </a:cubicBezTo>
                <a:cubicBezTo>
                  <a:pt x="1033194" y="342859"/>
                  <a:pt x="1017030" y="342859"/>
                  <a:pt x="1017030" y="342859"/>
                </a:cubicBezTo>
                <a:cubicBezTo>
                  <a:pt x="1011488" y="344244"/>
                  <a:pt x="1011950" y="345168"/>
                  <a:pt x="1014259" y="353943"/>
                </a:cubicBezTo>
                <a:cubicBezTo>
                  <a:pt x="1016568" y="362718"/>
                  <a:pt x="1022571" y="381190"/>
                  <a:pt x="1030884" y="395506"/>
                </a:cubicBezTo>
                <a:cubicBezTo>
                  <a:pt x="1039197" y="409822"/>
                  <a:pt x="1053975" y="429219"/>
                  <a:pt x="1064135" y="439841"/>
                </a:cubicBezTo>
                <a:cubicBezTo>
                  <a:pt x="1074295" y="450463"/>
                  <a:pt x="1084455" y="450463"/>
                  <a:pt x="1091844" y="459237"/>
                </a:cubicBezTo>
                <a:cubicBezTo>
                  <a:pt x="1099233" y="468011"/>
                  <a:pt x="1098772" y="486484"/>
                  <a:pt x="1108470" y="492488"/>
                </a:cubicBezTo>
                <a:cubicBezTo>
                  <a:pt x="1118168" y="498492"/>
                  <a:pt x="1143106" y="483713"/>
                  <a:pt x="1150033" y="495259"/>
                </a:cubicBezTo>
                <a:cubicBezTo>
                  <a:pt x="1156960" y="506804"/>
                  <a:pt x="1150033" y="561761"/>
                  <a:pt x="1150033" y="561761"/>
                </a:cubicBezTo>
                <a:cubicBezTo>
                  <a:pt x="1150033" y="579310"/>
                  <a:pt x="1145415" y="586700"/>
                  <a:pt x="1150033" y="600554"/>
                </a:cubicBezTo>
                <a:cubicBezTo>
                  <a:pt x="1154651" y="614408"/>
                  <a:pt x="1170815" y="632419"/>
                  <a:pt x="1177742" y="644888"/>
                </a:cubicBezTo>
                <a:cubicBezTo>
                  <a:pt x="1184669" y="657357"/>
                  <a:pt x="1189288" y="664284"/>
                  <a:pt x="1191597" y="675368"/>
                </a:cubicBezTo>
                <a:cubicBezTo>
                  <a:pt x="1193906" y="686452"/>
                  <a:pt x="1182361" y="700768"/>
                  <a:pt x="1191597" y="711390"/>
                </a:cubicBezTo>
                <a:cubicBezTo>
                  <a:pt x="1200833" y="722012"/>
                  <a:pt x="1235931" y="729863"/>
                  <a:pt x="1247015" y="739099"/>
                </a:cubicBezTo>
                <a:cubicBezTo>
                  <a:pt x="1258099" y="748335"/>
                  <a:pt x="1256714" y="752954"/>
                  <a:pt x="1258099" y="766808"/>
                </a:cubicBezTo>
                <a:cubicBezTo>
                  <a:pt x="1259484" y="780662"/>
                  <a:pt x="1254404" y="806524"/>
                  <a:pt x="1255328" y="822226"/>
                </a:cubicBezTo>
                <a:cubicBezTo>
                  <a:pt x="1256252" y="837928"/>
                  <a:pt x="1267336" y="855015"/>
                  <a:pt x="1263641" y="861019"/>
                </a:cubicBezTo>
                <a:cubicBezTo>
                  <a:pt x="1259947" y="867023"/>
                  <a:pt x="1241936" y="861481"/>
                  <a:pt x="1233161" y="858248"/>
                </a:cubicBezTo>
                <a:cubicBezTo>
                  <a:pt x="1224386" y="855015"/>
                  <a:pt x="1221615" y="845779"/>
                  <a:pt x="1210993" y="841623"/>
                </a:cubicBezTo>
                <a:cubicBezTo>
                  <a:pt x="1200371" y="837467"/>
                  <a:pt x="1180052" y="832386"/>
                  <a:pt x="1169430" y="833310"/>
                </a:cubicBezTo>
                <a:cubicBezTo>
                  <a:pt x="1158808" y="834234"/>
                  <a:pt x="1154189" y="837929"/>
                  <a:pt x="1147262" y="847165"/>
                </a:cubicBezTo>
                <a:cubicBezTo>
                  <a:pt x="1140335" y="856401"/>
                  <a:pt x="1135255" y="875797"/>
                  <a:pt x="1127866" y="888728"/>
                </a:cubicBezTo>
                <a:cubicBezTo>
                  <a:pt x="1120477" y="901659"/>
                  <a:pt x="1108932" y="909510"/>
                  <a:pt x="1102928" y="924750"/>
                </a:cubicBezTo>
                <a:cubicBezTo>
                  <a:pt x="1096924" y="939990"/>
                  <a:pt x="1092768" y="964466"/>
                  <a:pt x="1091844" y="980168"/>
                </a:cubicBezTo>
                <a:cubicBezTo>
                  <a:pt x="1090920" y="995870"/>
                  <a:pt x="1089535" y="1012034"/>
                  <a:pt x="1097386" y="1018961"/>
                </a:cubicBezTo>
                <a:cubicBezTo>
                  <a:pt x="1105237" y="1025888"/>
                  <a:pt x="1124172" y="1024965"/>
                  <a:pt x="1138950" y="1021732"/>
                </a:cubicBezTo>
                <a:cubicBezTo>
                  <a:pt x="1153728" y="1018499"/>
                  <a:pt x="1173586" y="1000027"/>
                  <a:pt x="1186055" y="999565"/>
                </a:cubicBezTo>
                <a:cubicBezTo>
                  <a:pt x="1198524" y="999103"/>
                  <a:pt x="1210531" y="1011572"/>
                  <a:pt x="1213764" y="1018961"/>
                </a:cubicBezTo>
                <a:cubicBezTo>
                  <a:pt x="1216997" y="1026350"/>
                  <a:pt x="1212378" y="1035586"/>
                  <a:pt x="1205451" y="1043899"/>
                </a:cubicBezTo>
                <a:cubicBezTo>
                  <a:pt x="1198524" y="1052212"/>
                  <a:pt x="1187903" y="1063295"/>
                  <a:pt x="1172201" y="1068837"/>
                </a:cubicBezTo>
                <a:cubicBezTo>
                  <a:pt x="1156499" y="1074379"/>
                  <a:pt x="1128790" y="1072994"/>
                  <a:pt x="1111241" y="1077150"/>
                </a:cubicBezTo>
                <a:cubicBezTo>
                  <a:pt x="1093692" y="1081306"/>
                  <a:pt x="1077528" y="1089619"/>
                  <a:pt x="1066906" y="1093775"/>
                </a:cubicBezTo>
                <a:cubicBezTo>
                  <a:pt x="1056284" y="1097931"/>
                  <a:pt x="1052590" y="1097008"/>
                  <a:pt x="1047510" y="1102088"/>
                </a:cubicBezTo>
                <a:cubicBezTo>
                  <a:pt x="1042430" y="1107168"/>
                  <a:pt x="1040121" y="1113171"/>
                  <a:pt x="1036426" y="1124255"/>
                </a:cubicBezTo>
                <a:cubicBezTo>
                  <a:pt x="1032731" y="1135339"/>
                  <a:pt x="1029037" y="1153350"/>
                  <a:pt x="1025342" y="1168590"/>
                </a:cubicBezTo>
                <a:cubicBezTo>
                  <a:pt x="1021648" y="1183830"/>
                  <a:pt x="1015644" y="1203226"/>
                  <a:pt x="1014259" y="1215695"/>
                </a:cubicBezTo>
                <a:cubicBezTo>
                  <a:pt x="1012874" y="1228164"/>
                  <a:pt x="1018877" y="1234169"/>
                  <a:pt x="1017030" y="1243405"/>
                </a:cubicBezTo>
                <a:cubicBezTo>
                  <a:pt x="1015183" y="1252642"/>
                  <a:pt x="1008717" y="1259569"/>
                  <a:pt x="1003175" y="1271114"/>
                </a:cubicBezTo>
                <a:cubicBezTo>
                  <a:pt x="997633" y="1282659"/>
                  <a:pt x="983779" y="1312677"/>
                  <a:pt x="983779" y="1312677"/>
                </a:cubicBezTo>
                <a:cubicBezTo>
                  <a:pt x="980084" y="1320528"/>
                  <a:pt x="982855" y="1312677"/>
                  <a:pt x="981008" y="1318219"/>
                </a:cubicBezTo>
                <a:cubicBezTo>
                  <a:pt x="979161" y="1323761"/>
                  <a:pt x="972695" y="1345928"/>
                  <a:pt x="972695" y="1345928"/>
                </a:cubicBezTo>
                <a:lnTo>
                  <a:pt x="972695" y="1345928"/>
                </a:lnTo>
                <a:cubicBezTo>
                  <a:pt x="962997" y="1342695"/>
                  <a:pt x="930670" y="1329303"/>
                  <a:pt x="914506" y="1326532"/>
                </a:cubicBezTo>
                <a:cubicBezTo>
                  <a:pt x="898342" y="1323761"/>
                  <a:pt x="875713" y="1329303"/>
                  <a:pt x="875713" y="1329303"/>
                </a:cubicBezTo>
                <a:cubicBezTo>
                  <a:pt x="868324" y="1331150"/>
                  <a:pt x="875251" y="1333459"/>
                  <a:pt x="870171" y="1337615"/>
                </a:cubicBezTo>
                <a:cubicBezTo>
                  <a:pt x="865091" y="1341771"/>
                  <a:pt x="853546" y="1344543"/>
                  <a:pt x="845233" y="1354241"/>
                </a:cubicBezTo>
                <a:cubicBezTo>
                  <a:pt x="836920" y="1363939"/>
                  <a:pt x="824913" y="1393034"/>
                  <a:pt x="820295" y="1395805"/>
                </a:cubicBezTo>
                <a:cubicBezTo>
                  <a:pt x="815677" y="1398576"/>
                  <a:pt x="823066" y="1375484"/>
                  <a:pt x="817524" y="1370866"/>
                </a:cubicBezTo>
                <a:cubicBezTo>
                  <a:pt x="811982" y="1366248"/>
                  <a:pt x="787044" y="1368095"/>
                  <a:pt x="787044" y="1368095"/>
                </a:cubicBezTo>
                <a:lnTo>
                  <a:pt x="787044" y="1368095"/>
                </a:lnTo>
                <a:cubicBezTo>
                  <a:pt x="783350" y="1375946"/>
                  <a:pt x="764877" y="1401808"/>
                  <a:pt x="764877" y="1415201"/>
                </a:cubicBezTo>
                <a:cubicBezTo>
                  <a:pt x="764877" y="1428594"/>
                  <a:pt x="778731" y="1441063"/>
                  <a:pt x="787044" y="1448452"/>
                </a:cubicBezTo>
                <a:cubicBezTo>
                  <a:pt x="795357" y="1455841"/>
                  <a:pt x="808288" y="1453993"/>
                  <a:pt x="814753" y="1459535"/>
                </a:cubicBezTo>
                <a:cubicBezTo>
                  <a:pt x="821219" y="1465077"/>
                  <a:pt x="825837" y="1474314"/>
                  <a:pt x="825837" y="1481703"/>
                </a:cubicBezTo>
                <a:cubicBezTo>
                  <a:pt x="825837" y="1489092"/>
                  <a:pt x="814753" y="1503870"/>
                  <a:pt x="814753" y="1503870"/>
                </a:cubicBezTo>
                <a:cubicBezTo>
                  <a:pt x="811982" y="1507564"/>
                  <a:pt x="806902" y="1498790"/>
                  <a:pt x="809211" y="1503870"/>
                </a:cubicBezTo>
                <a:cubicBezTo>
                  <a:pt x="811520" y="1508950"/>
                  <a:pt x="825375" y="1526961"/>
                  <a:pt x="828608" y="1534350"/>
                </a:cubicBezTo>
                <a:cubicBezTo>
                  <a:pt x="831841" y="1541739"/>
                  <a:pt x="833226" y="1541278"/>
                  <a:pt x="828608" y="1548205"/>
                </a:cubicBezTo>
                <a:cubicBezTo>
                  <a:pt x="823990" y="1555132"/>
                  <a:pt x="809212" y="1572220"/>
                  <a:pt x="800899" y="1575914"/>
                </a:cubicBezTo>
                <a:cubicBezTo>
                  <a:pt x="792586" y="1579608"/>
                  <a:pt x="785658" y="1571296"/>
                  <a:pt x="778731" y="1570372"/>
                </a:cubicBezTo>
                <a:cubicBezTo>
                  <a:pt x="771804" y="1569448"/>
                  <a:pt x="759335" y="1570372"/>
                  <a:pt x="759335" y="1570372"/>
                </a:cubicBezTo>
                <a:cubicBezTo>
                  <a:pt x="751022" y="1570372"/>
                  <a:pt x="731626" y="1575452"/>
                  <a:pt x="728855" y="1570372"/>
                </a:cubicBezTo>
                <a:cubicBezTo>
                  <a:pt x="726084" y="1565292"/>
                  <a:pt x="742710" y="1539892"/>
                  <a:pt x="742710" y="1539892"/>
                </a:cubicBezTo>
                <a:cubicBezTo>
                  <a:pt x="744557" y="1533888"/>
                  <a:pt x="745019" y="1534812"/>
                  <a:pt x="739939" y="1534350"/>
                </a:cubicBezTo>
                <a:lnTo>
                  <a:pt x="712230" y="1537121"/>
                </a:lnTo>
                <a:cubicBezTo>
                  <a:pt x="701608" y="1538045"/>
                  <a:pt x="684521" y="1539430"/>
                  <a:pt x="676208" y="1539892"/>
                </a:cubicBezTo>
                <a:cubicBezTo>
                  <a:pt x="667895" y="1540354"/>
                  <a:pt x="665124" y="1544048"/>
                  <a:pt x="662353" y="1539892"/>
                </a:cubicBezTo>
                <a:cubicBezTo>
                  <a:pt x="659582" y="1535736"/>
                  <a:pt x="659582" y="1514954"/>
                  <a:pt x="659582" y="1514954"/>
                </a:cubicBezTo>
                <a:cubicBezTo>
                  <a:pt x="657735" y="1509874"/>
                  <a:pt x="656350" y="1512645"/>
                  <a:pt x="651270" y="1509412"/>
                </a:cubicBezTo>
                <a:cubicBezTo>
                  <a:pt x="646190" y="1506179"/>
                  <a:pt x="639262" y="1497866"/>
                  <a:pt x="629102" y="1495557"/>
                </a:cubicBezTo>
                <a:cubicBezTo>
                  <a:pt x="618942" y="1493248"/>
                  <a:pt x="609244" y="1493248"/>
                  <a:pt x="590310" y="1495557"/>
                </a:cubicBezTo>
                <a:cubicBezTo>
                  <a:pt x="571376" y="1497866"/>
                  <a:pt x="531659" y="1507103"/>
                  <a:pt x="515495" y="1509412"/>
                </a:cubicBezTo>
                <a:cubicBezTo>
                  <a:pt x="499331" y="1511721"/>
                  <a:pt x="506259" y="1514954"/>
                  <a:pt x="493328" y="1509412"/>
                </a:cubicBezTo>
                <a:cubicBezTo>
                  <a:pt x="480397" y="1503870"/>
                  <a:pt x="462848" y="1485859"/>
                  <a:pt x="437910" y="1476161"/>
                </a:cubicBezTo>
                <a:cubicBezTo>
                  <a:pt x="412972" y="1466463"/>
                  <a:pt x="343699" y="1451223"/>
                  <a:pt x="343699" y="1451223"/>
                </a:cubicBezTo>
                <a:cubicBezTo>
                  <a:pt x="327073" y="1445681"/>
                  <a:pt x="348317" y="1445681"/>
                  <a:pt x="338157" y="1442910"/>
                </a:cubicBezTo>
                <a:cubicBezTo>
                  <a:pt x="327997" y="1440139"/>
                  <a:pt x="296132" y="1439215"/>
                  <a:pt x="282739" y="1434597"/>
                </a:cubicBezTo>
                <a:cubicBezTo>
                  <a:pt x="269346" y="1429979"/>
                  <a:pt x="257801" y="1415201"/>
                  <a:pt x="257801" y="1415201"/>
                </a:cubicBezTo>
                <a:cubicBezTo>
                  <a:pt x="252259" y="1410121"/>
                  <a:pt x="252721" y="1411506"/>
                  <a:pt x="249488" y="1404117"/>
                </a:cubicBezTo>
                <a:cubicBezTo>
                  <a:pt x="246255" y="1396728"/>
                  <a:pt x="241637" y="1383797"/>
                  <a:pt x="238404" y="1370866"/>
                </a:cubicBezTo>
                <a:cubicBezTo>
                  <a:pt x="235171" y="1357935"/>
                  <a:pt x="225011" y="1333459"/>
                  <a:pt x="230091" y="1326532"/>
                </a:cubicBezTo>
                <a:cubicBezTo>
                  <a:pt x="235171" y="1319605"/>
                  <a:pt x="256415" y="1328841"/>
                  <a:pt x="268884" y="1329303"/>
                </a:cubicBezTo>
                <a:cubicBezTo>
                  <a:pt x="281353" y="1329765"/>
                  <a:pt x="304906" y="1329303"/>
                  <a:pt x="304906" y="1329303"/>
                </a:cubicBezTo>
                <a:cubicBezTo>
                  <a:pt x="311833" y="1329303"/>
                  <a:pt x="315066" y="1333921"/>
                  <a:pt x="310448" y="1329303"/>
                </a:cubicBezTo>
                <a:cubicBezTo>
                  <a:pt x="305830" y="1324685"/>
                  <a:pt x="282739" y="1311292"/>
                  <a:pt x="277197" y="1301594"/>
                </a:cubicBezTo>
                <a:cubicBezTo>
                  <a:pt x="271655" y="1291896"/>
                  <a:pt x="279506" y="1283583"/>
                  <a:pt x="277197" y="1271114"/>
                </a:cubicBezTo>
                <a:cubicBezTo>
                  <a:pt x="274888" y="1258645"/>
                  <a:pt x="263342" y="1226779"/>
                  <a:pt x="263342" y="1226779"/>
                </a:cubicBezTo>
                <a:cubicBezTo>
                  <a:pt x="261495" y="1218004"/>
                  <a:pt x="274426" y="1218928"/>
                  <a:pt x="266113" y="1218466"/>
                </a:cubicBezTo>
                <a:cubicBezTo>
                  <a:pt x="257800" y="1218004"/>
                  <a:pt x="230553" y="1223084"/>
                  <a:pt x="213466" y="1224008"/>
                </a:cubicBezTo>
                <a:cubicBezTo>
                  <a:pt x="196379" y="1224932"/>
                  <a:pt x="175597" y="1220775"/>
                  <a:pt x="163590" y="1224008"/>
                </a:cubicBezTo>
                <a:cubicBezTo>
                  <a:pt x="151583" y="1227241"/>
                  <a:pt x="150658" y="1241096"/>
                  <a:pt x="141422" y="1243405"/>
                </a:cubicBezTo>
                <a:cubicBezTo>
                  <a:pt x="132186" y="1245714"/>
                  <a:pt x="115560" y="1241558"/>
                  <a:pt x="108171" y="1237863"/>
                </a:cubicBezTo>
                <a:cubicBezTo>
                  <a:pt x="100782" y="1234168"/>
                  <a:pt x="98935" y="1229550"/>
                  <a:pt x="97088" y="1221237"/>
                </a:cubicBezTo>
                <a:cubicBezTo>
                  <a:pt x="95241" y="1212924"/>
                  <a:pt x="91546" y="1195837"/>
                  <a:pt x="97088" y="1187986"/>
                </a:cubicBezTo>
                <a:cubicBezTo>
                  <a:pt x="102630" y="1180135"/>
                  <a:pt x="122950" y="1181059"/>
                  <a:pt x="130339" y="1174132"/>
                </a:cubicBezTo>
                <a:cubicBezTo>
                  <a:pt x="137728" y="1167205"/>
                  <a:pt x="138189" y="1154274"/>
                  <a:pt x="141422" y="1146423"/>
                </a:cubicBezTo>
                <a:cubicBezTo>
                  <a:pt x="144655" y="1138572"/>
                  <a:pt x="157586" y="1133030"/>
                  <a:pt x="149735" y="1127026"/>
                </a:cubicBezTo>
                <a:cubicBezTo>
                  <a:pt x="141884" y="1121022"/>
                  <a:pt x="108633" y="1113172"/>
                  <a:pt x="94317" y="1110401"/>
                </a:cubicBezTo>
                <a:cubicBezTo>
                  <a:pt x="80001" y="1107630"/>
                  <a:pt x="68917" y="1112710"/>
                  <a:pt x="63837" y="1110401"/>
                </a:cubicBezTo>
                <a:cubicBezTo>
                  <a:pt x="58757" y="1108092"/>
                  <a:pt x="60604" y="1099779"/>
                  <a:pt x="63837" y="1096546"/>
                </a:cubicBezTo>
                <a:cubicBezTo>
                  <a:pt x="67070" y="1093313"/>
                  <a:pt x="78153" y="1094238"/>
                  <a:pt x="83233" y="1091005"/>
                </a:cubicBezTo>
                <a:cubicBezTo>
                  <a:pt x="88313" y="1087772"/>
                  <a:pt x="94317" y="1077150"/>
                  <a:pt x="94317" y="1077150"/>
                </a:cubicBezTo>
                <a:cubicBezTo>
                  <a:pt x="97550" y="1074379"/>
                  <a:pt x="96626" y="1076688"/>
                  <a:pt x="102630" y="1074379"/>
                </a:cubicBezTo>
                <a:cubicBezTo>
                  <a:pt x="108634" y="1072070"/>
                  <a:pt x="123874" y="1069299"/>
                  <a:pt x="130339" y="1063295"/>
                </a:cubicBezTo>
                <a:cubicBezTo>
                  <a:pt x="136804" y="1057291"/>
                  <a:pt x="140960" y="1044822"/>
                  <a:pt x="141422" y="1038357"/>
                </a:cubicBezTo>
                <a:cubicBezTo>
                  <a:pt x="141884" y="1031892"/>
                  <a:pt x="137266" y="1030045"/>
                  <a:pt x="133110" y="1024503"/>
                </a:cubicBezTo>
                <a:cubicBezTo>
                  <a:pt x="128954" y="1018961"/>
                  <a:pt x="116484" y="1005106"/>
                  <a:pt x="116484" y="1005106"/>
                </a:cubicBezTo>
                <a:cubicBezTo>
                  <a:pt x="113713" y="1000488"/>
                  <a:pt x="116484" y="996794"/>
                  <a:pt x="116484" y="996794"/>
                </a:cubicBezTo>
                <a:cubicBezTo>
                  <a:pt x="116484" y="990791"/>
                  <a:pt x="117408" y="977860"/>
                  <a:pt x="116484" y="969085"/>
                </a:cubicBezTo>
                <a:cubicBezTo>
                  <a:pt x="115560" y="960310"/>
                  <a:pt x="110942" y="944146"/>
                  <a:pt x="110942" y="944146"/>
                </a:cubicBezTo>
                <a:lnTo>
                  <a:pt x="110942" y="944146"/>
                </a:lnTo>
                <a:lnTo>
                  <a:pt x="55524" y="1002335"/>
                </a:lnTo>
                <a:close/>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Freeform 2"/>
          <p:cNvSpPr/>
          <p:nvPr/>
        </p:nvSpPr>
        <p:spPr bwMode="auto">
          <a:xfrm>
            <a:off x="7866246" y="3063521"/>
            <a:ext cx="162750" cy="242410"/>
          </a:xfrm>
          <a:custGeom>
            <a:avLst/>
            <a:gdLst>
              <a:gd name="connsiteX0" fmla="*/ 141681 w 162750"/>
              <a:gd name="connsiteY0" fmla="*/ 1104 h 242410"/>
              <a:gd name="connsiteX1" fmla="*/ 158307 w 162750"/>
              <a:gd name="connsiteY1" fmla="*/ 53752 h 242410"/>
              <a:gd name="connsiteX2" fmla="*/ 158307 w 162750"/>
              <a:gd name="connsiteY2" fmla="*/ 81461 h 242410"/>
              <a:gd name="connsiteX3" fmla="*/ 141681 w 162750"/>
              <a:gd name="connsiteY3" fmla="*/ 128566 h 242410"/>
              <a:gd name="connsiteX4" fmla="*/ 136139 w 162750"/>
              <a:gd name="connsiteY4" fmla="*/ 150734 h 242410"/>
              <a:gd name="connsiteX5" fmla="*/ 133369 w 162750"/>
              <a:gd name="connsiteY5" fmla="*/ 170130 h 242410"/>
              <a:gd name="connsiteX6" fmla="*/ 161078 w 162750"/>
              <a:gd name="connsiteY6" fmla="*/ 183984 h 242410"/>
              <a:gd name="connsiteX7" fmla="*/ 158307 w 162750"/>
              <a:gd name="connsiteY7" fmla="*/ 211694 h 242410"/>
              <a:gd name="connsiteX8" fmla="*/ 147223 w 162750"/>
              <a:gd name="connsiteY8" fmla="*/ 228319 h 242410"/>
              <a:gd name="connsiteX9" fmla="*/ 144452 w 162750"/>
              <a:gd name="connsiteY9" fmla="*/ 242174 h 242410"/>
              <a:gd name="connsiteX10" fmla="*/ 127827 w 162750"/>
              <a:gd name="connsiteY10" fmla="*/ 236632 h 242410"/>
              <a:gd name="connsiteX11" fmla="*/ 102889 w 162750"/>
              <a:gd name="connsiteY11" fmla="*/ 231090 h 242410"/>
              <a:gd name="connsiteX12" fmla="*/ 86263 w 162750"/>
              <a:gd name="connsiteY12" fmla="*/ 222777 h 242410"/>
              <a:gd name="connsiteX13" fmla="*/ 72409 w 162750"/>
              <a:gd name="connsiteY13" fmla="*/ 211694 h 242410"/>
              <a:gd name="connsiteX14" fmla="*/ 61325 w 162750"/>
              <a:gd name="connsiteY14" fmla="*/ 214464 h 242410"/>
              <a:gd name="connsiteX15" fmla="*/ 25303 w 162750"/>
              <a:gd name="connsiteY15" fmla="*/ 231090 h 242410"/>
              <a:gd name="connsiteX16" fmla="*/ 25303 w 162750"/>
              <a:gd name="connsiteY16" fmla="*/ 197839 h 242410"/>
              <a:gd name="connsiteX17" fmla="*/ 25303 w 162750"/>
              <a:gd name="connsiteY17" fmla="*/ 197839 h 242410"/>
              <a:gd name="connsiteX18" fmla="*/ 365 w 162750"/>
              <a:gd name="connsiteY18" fmla="*/ 175672 h 242410"/>
              <a:gd name="connsiteX19" fmla="*/ 11449 w 162750"/>
              <a:gd name="connsiteY19" fmla="*/ 147963 h 242410"/>
              <a:gd name="connsiteX20" fmla="*/ 25303 w 162750"/>
              <a:gd name="connsiteY20" fmla="*/ 106399 h 242410"/>
              <a:gd name="connsiteX21" fmla="*/ 30845 w 162750"/>
              <a:gd name="connsiteY21" fmla="*/ 87003 h 242410"/>
              <a:gd name="connsiteX22" fmla="*/ 33616 w 162750"/>
              <a:gd name="connsiteY22" fmla="*/ 50981 h 242410"/>
              <a:gd name="connsiteX23" fmla="*/ 39158 w 162750"/>
              <a:gd name="connsiteY23" fmla="*/ 34355 h 242410"/>
              <a:gd name="connsiteX24" fmla="*/ 61325 w 162750"/>
              <a:gd name="connsiteY24" fmla="*/ 26043 h 242410"/>
              <a:gd name="connsiteX25" fmla="*/ 69638 w 162750"/>
              <a:gd name="connsiteY25" fmla="*/ 17730 h 242410"/>
              <a:gd name="connsiteX26" fmla="*/ 141681 w 162750"/>
              <a:gd name="connsiteY26" fmla="*/ 1104 h 24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2750" h="242410">
                <a:moveTo>
                  <a:pt x="141681" y="1104"/>
                </a:moveTo>
                <a:cubicBezTo>
                  <a:pt x="156459" y="7108"/>
                  <a:pt x="155536" y="40359"/>
                  <a:pt x="158307" y="53752"/>
                </a:cubicBezTo>
                <a:cubicBezTo>
                  <a:pt x="161078" y="67145"/>
                  <a:pt x="161078" y="68992"/>
                  <a:pt x="158307" y="81461"/>
                </a:cubicBezTo>
                <a:cubicBezTo>
                  <a:pt x="155536" y="93930"/>
                  <a:pt x="145376" y="117021"/>
                  <a:pt x="141681" y="128566"/>
                </a:cubicBezTo>
                <a:cubicBezTo>
                  <a:pt x="137986" y="140111"/>
                  <a:pt x="137524" y="143807"/>
                  <a:pt x="136139" y="150734"/>
                </a:cubicBezTo>
                <a:cubicBezTo>
                  <a:pt x="134754" y="157661"/>
                  <a:pt x="129213" y="164588"/>
                  <a:pt x="133369" y="170130"/>
                </a:cubicBezTo>
                <a:cubicBezTo>
                  <a:pt x="137525" y="175672"/>
                  <a:pt x="156922" y="177057"/>
                  <a:pt x="161078" y="183984"/>
                </a:cubicBezTo>
                <a:cubicBezTo>
                  <a:pt x="165234" y="190911"/>
                  <a:pt x="160616" y="204305"/>
                  <a:pt x="158307" y="211694"/>
                </a:cubicBezTo>
                <a:cubicBezTo>
                  <a:pt x="155998" y="219083"/>
                  <a:pt x="149532" y="223239"/>
                  <a:pt x="147223" y="228319"/>
                </a:cubicBezTo>
                <a:cubicBezTo>
                  <a:pt x="144914" y="233399"/>
                  <a:pt x="147685" y="240789"/>
                  <a:pt x="144452" y="242174"/>
                </a:cubicBezTo>
                <a:cubicBezTo>
                  <a:pt x="141219" y="243559"/>
                  <a:pt x="134754" y="238479"/>
                  <a:pt x="127827" y="236632"/>
                </a:cubicBezTo>
                <a:cubicBezTo>
                  <a:pt x="120900" y="234785"/>
                  <a:pt x="109816" y="233399"/>
                  <a:pt x="102889" y="231090"/>
                </a:cubicBezTo>
                <a:cubicBezTo>
                  <a:pt x="95962" y="228781"/>
                  <a:pt x="91343" y="226010"/>
                  <a:pt x="86263" y="222777"/>
                </a:cubicBezTo>
                <a:cubicBezTo>
                  <a:pt x="81183" y="219544"/>
                  <a:pt x="72409" y="211694"/>
                  <a:pt x="72409" y="211694"/>
                </a:cubicBezTo>
                <a:cubicBezTo>
                  <a:pt x="68253" y="210309"/>
                  <a:pt x="69176" y="211231"/>
                  <a:pt x="61325" y="214464"/>
                </a:cubicBezTo>
                <a:cubicBezTo>
                  <a:pt x="53474" y="217697"/>
                  <a:pt x="31307" y="233861"/>
                  <a:pt x="25303" y="231090"/>
                </a:cubicBezTo>
                <a:cubicBezTo>
                  <a:pt x="19299" y="228319"/>
                  <a:pt x="25303" y="197839"/>
                  <a:pt x="25303" y="197839"/>
                </a:cubicBezTo>
                <a:lnTo>
                  <a:pt x="25303" y="197839"/>
                </a:lnTo>
                <a:cubicBezTo>
                  <a:pt x="21147" y="194145"/>
                  <a:pt x="2674" y="183985"/>
                  <a:pt x="365" y="175672"/>
                </a:cubicBezTo>
                <a:cubicBezTo>
                  <a:pt x="-1944" y="167359"/>
                  <a:pt x="7293" y="159508"/>
                  <a:pt x="11449" y="147963"/>
                </a:cubicBezTo>
                <a:cubicBezTo>
                  <a:pt x="15605" y="136418"/>
                  <a:pt x="22070" y="116559"/>
                  <a:pt x="25303" y="106399"/>
                </a:cubicBezTo>
                <a:cubicBezTo>
                  <a:pt x="28536" y="96239"/>
                  <a:pt x="29460" y="96239"/>
                  <a:pt x="30845" y="87003"/>
                </a:cubicBezTo>
                <a:cubicBezTo>
                  <a:pt x="32230" y="77767"/>
                  <a:pt x="32230" y="59756"/>
                  <a:pt x="33616" y="50981"/>
                </a:cubicBezTo>
                <a:cubicBezTo>
                  <a:pt x="35001" y="42206"/>
                  <a:pt x="34540" y="38511"/>
                  <a:pt x="39158" y="34355"/>
                </a:cubicBezTo>
                <a:cubicBezTo>
                  <a:pt x="43776" y="30199"/>
                  <a:pt x="61325" y="26043"/>
                  <a:pt x="61325" y="26043"/>
                </a:cubicBezTo>
                <a:cubicBezTo>
                  <a:pt x="66405" y="23272"/>
                  <a:pt x="63172" y="20039"/>
                  <a:pt x="69638" y="17730"/>
                </a:cubicBezTo>
                <a:cubicBezTo>
                  <a:pt x="76104" y="15421"/>
                  <a:pt x="126903" y="-4900"/>
                  <a:pt x="141681" y="1104"/>
                </a:cubicBezTo>
                <a:close/>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Freeform 3"/>
          <p:cNvSpPr/>
          <p:nvPr/>
        </p:nvSpPr>
        <p:spPr bwMode="auto">
          <a:xfrm>
            <a:off x="8102629" y="2332203"/>
            <a:ext cx="273069" cy="277063"/>
          </a:xfrm>
          <a:custGeom>
            <a:avLst/>
            <a:gdLst>
              <a:gd name="connsiteX0" fmla="*/ 847 w 273069"/>
              <a:gd name="connsiteY0" fmla="*/ 127218 h 277063"/>
              <a:gd name="connsiteX1" fmla="*/ 847 w 273069"/>
              <a:gd name="connsiteY1" fmla="*/ 45763 h 277063"/>
              <a:gd name="connsiteX2" fmla="*/ 6102 w 273069"/>
              <a:gd name="connsiteY2" fmla="*/ 29997 h 277063"/>
              <a:gd name="connsiteX3" fmla="*/ 32378 w 273069"/>
              <a:gd name="connsiteY3" fmla="*/ 35252 h 277063"/>
              <a:gd name="connsiteX4" fmla="*/ 42888 w 273069"/>
              <a:gd name="connsiteY4" fmla="*/ 37880 h 277063"/>
              <a:gd name="connsiteX5" fmla="*/ 50771 w 273069"/>
              <a:gd name="connsiteY5" fmla="*/ 19487 h 277063"/>
              <a:gd name="connsiteX6" fmla="*/ 61281 w 273069"/>
              <a:gd name="connsiteY6" fmla="*/ 8976 h 277063"/>
              <a:gd name="connsiteX7" fmla="*/ 84930 w 273069"/>
              <a:gd name="connsiteY7" fmla="*/ 29997 h 277063"/>
              <a:gd name="connsiteX8" fmla="*/ 111205 w 273069"/>
              <a:gd name="connsiteY8" fmla="*/ 35252 h 277063"/>
              <a:gd name="connsiteX9" fmla="*/ 132226 w 273069"/>
              <a:gd name="connsiteY9" fmla="*/ 1094 h 277063"/>
              <a:gd name="connsiteX10" fmla="*/ 161130 w 273069"/>
              <a:gd name="connsiteY10" fmla="*/ 11604 h 277063"/>
              <a:gd name="connsiteX11" fmla="*/ 208426 w 273069"/>
              <a:gd name="connsiteY11" fmla="*/ 43135 h 277063"/>
              <a:gd name="connsiteX12" fmla="*/ 271488 w 273069"/>
              <a:gd name="connsiteY12" fmla="*/ 93059 h 277063"/>
              <a:gd name="connsiteX13" fmla="*/ 250468 w 273069"/>
              <a:gd name="connsiteY13" fmla="*/ 137728 h 277063"/>
              <a:gd name="connsiteX14" fmla="*/ 211054 w 273069"/>
              <a:gd name="connsiteY14" fmla="*/ 190280 h 277063"/>
              <a:gd name="connsiteX15" fmla="*/ 203171 w 273069"/>
              <a:gd name="connsiteY15" fmla="*/ 221811 h 277063"/>
              <a:gd name="connsiteX16" fmla="*/ 190033 w 273069"/>
              <a:gd name="connsiteY16" fmla="*/ 250714 h 277063"/>
              <a:gd name="connsiteX17" fmla="*/ 163757 w 273069"/>
              <a:gd name="connsiteY17" fmla="*/ 245459 h 277063"/>
              <a:gd name="connsiteX18" fmla="*/ 155874 w 273069"/>
              <a:gd name="connsiteY18" fmla="*/ 248087 h 277063"/>
              <a:gd name="connsiteX19" fmla="*/ 142737 w 273069"/>
              <a:gd name="connsiteY19" fmla="*/ 276990 h 277063"/>
              <a:gd name="connsiteX20" fmla="*/ 124343 w 273069"/>
              <a:gd name="connsiteY20" fmla="*/ 255969 h 277063"/>
              <a:gd name="connsiteX21" fmla="*/ 105950 w 273069"/>
              <a:gd name="connsiteY21" fmla="*/ 242831 h 277063"/>
              <a:gd name="connsiteX22" fmla="*/ 84930 w 273069"/>
              <a:gd name="connsiteY22" fmla="*/ 227066 h 277063"/>
              <a:gd name="connsiteX23" fmla="*/ 82302 w 273069"/>
              <a:gd name="connsiteY23" fmla="*/ 213928 h 277063"/>
              <a:gd name="connsiteX24" fmla="*/ 77047 w 273069"/>
              <a:gd name="connsiteY24" fmla="*/ 206045 h 277063"/>
              <a:gd name="connsiteX25" fmla="*/ 63909 w 273069"/>
              <a:gd name="connsiteY25" fmla="*/ 195535 h 277063"/>
              <a:gd name="connsiteX26" fmla="*/ 24495 w 273069"/>
              <a:gd name="connsiteY26" fmla="*/ 195535 h 277063"/>
              <a:gd name="connsiteX27" fmla="*/ 3474 w 273069"/>
              <a:gd name="connsiteY27" fmla="*/ 190280 h 277063"/>
              <a:gd name="connsiteX28" fmla="*/ 847 w 273069"/>
              <a:gd name="connsiteY28" fmla="*/ 127218 h 27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069" h="277063">
                <a:moveTo>
                  <a:pt x="847" y="127218"/>
                </a:moveTo>
                <a:cubicBezTo>
                  <a:pt x="409" y="103132"/>
                  <a:pt x="-29" y="61966"/>
                  <a:pt x="847" y="45763"/>
                </a:cubicBezTo>
                <a:cubicBezTo>
                  <a:pt x="1723" y="29560"/>
                  <a:pt x="847" y="31749"/>
                  <a:pt x="6102" y="29997"/>
                </a:cubicBezTo>
                <a:cubicBezTo>
                  <a:pt x="11357" y="28245"/>
                  <a:pt x="32378" y="35252"/>
                  <a:pt x="32378" y="35252"/>
                </a:cubicBezTo>
                <a:cubicBezTo>
                  <a:pt x="38509" y="36566"/>
                  <a:pt x="39823" y="40507"/>
                  <a:pt x="42888" y="37880"/>
                </a:cubicBezTo>
                <a:cubicBezTo>
                  <a:pt x="45953" y="35253"/>
                  <a:pt x="50771" y="19487"/>
                  <a:pt x="50771" y="19487"/>
                </a:cubicBezTo>
                <a:cubicBezTo>
                  <a:pt x="53837" y="14670"/>
                  <a:pt x="55588" y="7224"/>
                  <a:pt x="61281" y="8976"/>
                </a:cubicBezTo>
                <a:cubicBezTo>
                  <a:pt x="66974" y="10728"/>
                  <a:pt x="76609" y="25618"/>
                  <a:pt x="84930" y="29997"/>
                </a:cubicBezTo>
                <a:cubicBezTo>
                  <a:pt x="93251" y="34376"/>
                  <a:pt x="103322" y="40069"/>
                  <a:pt x="111205" y="35252"/>
                </a:cubicBezTo>
                <a:cubicBezTo>
                  <a:pt x="119088" y="30435"/>
                  <a:pt x="123905" y="5035"/>
                  <a:pt x="132226" y="1094"/>
                </a:cubicBezTo>
                <a:cubicBezTo>
                  <a:pt x="140547" y="-2847"/>
                  <a:pt x="148430" y="4597"/>
                  <a:pt x="161130" y="11604"/>
                </a:cubicBezTo>
                <a:cubicBezTo>
                  <a:pt x="173830" y="18611"/>
                  <a:pt x="190033" y="29559"/>
                  <a:pt x="208426" y="43135"/>
                </a:cubicBezTo>
                <a:cubicBezTo>
                  <a:pt x="226819" y="56711"/>
                  <a:pt x="264481" y="77294"/>
                  <a:pt x="271488" y="93059"/>
                </a:cubicBezTo>
                <a:cubicBezTo>
                  <a:pt x="278495" y="108824"/>
                  <a:pt x="260540" y="121525"/>
                  <a:pt x="250468" y="137728"/>
                </a:cubicBezTo>
                <a:cubicBezTo>
                  <a:pt x="240396" y="153931"/>
                  <a:pt x="218937" y="176266"/>
                  <a:pt x="211054" y="190280"/>
                </a:cubicBezTo>
                <a:cubicBezTo>
                  <a:pt x="203171" y="204294"/>
                  <a:pt x="206675" y="211739"/>
                  <a:pt x="203171" y="221811"/>
                </a:cubicBezTo>
                <a:cubicBezTo>
                  <a:pt x="199668" y="231883"/>
                  <a:pt x="196602" y="246773"/>
                  <a:pt x="190033" y="250714"/>
                </a:cubicBezTo>
                <a:cubicBezTo>
                  <a:pt x="183464" y="254655"/>
                  <a:pt x="163757" y="245459"/>
                  <a:pt x="163757" y="245459"/>
                </a:cubicBezTo>
                <a:cubicBezTo>
                  <a:pt x="158064" y="245021"/>
                  <a:pt x="159377" y="242832"/>
                  <a:pt x="155874" y="248087"/>
                </a:cubicBezTo>
                <a:cubicBezTo>
                  <a:pt x="152371" y="253342"/>
                  <a:pt x="147992" y="275676"/>
                  <a:pt x="142737" y="276990"/>
                </a:cubicBezTo>
                <a:cubicBezTo>
                  <a:pt x="137482" y="278304"/>
                  <a:pt x="130474" y="261662"/>
                  <a:pt x="124343" y="255969"/>
                </a:cubicBezTo>
                <a:cubicBezTo>
                  <a:pt x="118212" y="250276"/>
                  <a:pt x="112519" y="247648"/>
                  <a:pt x="105950" y="242831"/>
                </a:cubicBezTo>
                <a:cubicBezTo>
                  <a:pt x="99381" y="238014"/>
                  <a:pt x="88871" y="231883"/>
                  <a:pt x="84930" y="227066"/>
                </a:cubicBezTo>
                <a:cubicBezTo>
                  <a:pt x="80989" y="222249"/>
                  <a:pt x="83616" y="217431"/>
                  <a:pt x="82302" y="213928"/>
                </a:cubicBezTo>
                <a:cubicBezTo>
                  <a:pt x="80988" y="210425"/>
                  <a:pt x="80112" y="209110"/>
                  <a:pt x="77047" y="206045"/>
                </a:cubicBezTo>
                <a:cubicBezTo>
                  <a:pt x="73982" y="202980"/>
                  <a:pt x="72668" y="197287"/>
                  <a:pt x="63909" y="195535"/>
                </a:cubicBezTo>
                <a:cubicBezTo>
                  <a:pt x="55150" y="193783"/>
                  <a:pt x="34567" y="196411"/>
                  <a:pt x="24495" y="195535"/>
                </a:cubicBezTo>
                <a:cubicBezTo>
                  <a:pt x="14423" y="194659"/>
                  <a:pt x="9605" y="193783"/>
                  <a:pt x="3474" y="190280"/>
                </a:cubicBezTo>
                <a:cubicBezTo>
                  <a:pt x="-2657" y="186777"/>
                  <a:pt x="1285" y="151304"/>
                  <a:pt x="847" y="127218"/>
                </a:cubicBezTo>
                <a:close/>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animEffect transition="in" filter="wipe(left)">
                                      <p:cBhvr>
                                        <p:cTn id="7" dur="500"/>
                                        <p:tgtEl>
                                          <p:spTgt spid="138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4">
                                            <p:txEl>
                                              <p:pRg st="1" end="1"/>
                                            </p:txEl>
                                          </p:spTgt>
                                        </p:tgtEl>
                                        <p:attrNameLst>
                                          <p:attrName>style.visibility</p:attrName>
                                        </p:attrNameLst>
                                      </p:cBhvr>
                                      <p:to>
                                        <p:strVal val="visible"/>
                                      </p:to>
                                    </p:set>
                                    <p:animEffect transition="in" filter="wipe(left)">
                                      <p:cBhvr>
                                        <p:cTn id="12" dur="500"/>
                                        <p:tgtEl>
                                          <p:spTgt spid="1382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4">
                                            <p:txEl>
                                              <p:pRg st="3" end="3"/>
                                            </p:txEl>
                                          </p:spTgt>
                                        </p:tgtEl>
                                        <p:attrNameLst>
                                          <p:attrName>style.visibility</p:attrName>
                                        </p:attrNameLst>
                                      </p:cBhvr>
                                      <p:to>
                                        <p:strVal val="visible"/>
                                      </p:to>
                                    </p:set>
                                    <p:animEffect transition="in" filter="wipe(left)">
                                      <p:cBhvr>
                                        <p:cTn id="17" dur="500"/>
                                        <p:tgtEl>
                                          <p:spTgt spid="13824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4">
                                            <p:txEl>
                                              <p:pRg st="4" end="4"/>
                                            </p:txEl>
                                          </p:spTgt>
                                        </p:tgtEl>
                                        <p:attrNameLst>
                                          <p:attrName>style.visibility</p:attrName>
                                        </p:attrNameLst>
                                      </p:cBhvr>
                                      <p:to>
                                        <p:strVal val="visible"/>
                                      </p:to>
                                    </p:set>
                                    <p:animEffect transition="in" filter="wipe(left)">
                                      <p:cBhvr>
                                        <p:cTn id="22" dur="500"/>
                                        <p:tgtEl>
                                          <p:spTgt spid="13824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4">
                                            <p:txEl>
                                              <p:pRg st="6" end="6"/>
                                            </p:txEl>
                                          </p:spTgt>
                                        </p:tgtEl>
                                        <p:attrNameLst>
                                          <p:attrName>style.visibility</p:attrName>
                                        </p:attrNameLst>
                                      </p:cBhvr>
                                      <p:to>
                                        <p:strVal val="visible"/>
                                      </p:to>
                                    </p:set>
                                    <p:animEffect transition="in" filter="wipe(left)">
                                      <p:cBhvr>
                                        <p:cTn id="27" dur="500"/>
                                        <p:tgtEl>
                                          <p:spTgt spid="13824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8244">
                                            <p:txEl>
                                              <p:pRg st="7" end="7"/>
                                            </p:txEl>
                                          </p:spTgt>
                                        </p:tgtEl>
                                        <p:attrNameLst>
                                          <p:attrName>style.visibility</p:attrName>
                                        </p:attrNameLst>
                                      </p:cBhvr>
                                      <p:to>
                                        <p:strVal val="visible"/>
                                      </p:to>
                                    </p:set>
                                    <p:animEffect transition="in" filter="wipe(left)">
                                      <p:cBhvr>
                                        <p:cTn id="32" dur="500"/>
                                        <p:tgtEl>
                                          <p:spTgt spid="1382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err="1"/>
              <a:t>Agolada</a:t>
            </a:r>
            <a:r>
              <a:rPr lang="en-US" dirty="0"/>
              <a:t> trial</a:t>
            </a:r>
          </a:p>
        </p:txBody>
      </p:sp>
      <p:sp>
        <p:nvSpPr>
          <p:cNvPr id="142340" name="Rectangle 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2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22500"/>
            <a:ext cx="8882063"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42" name="Text Box 6"/>
          <p:cNvSpPr txBox="1">
            <a:spLocks noChangeArrowheads="1"/>
          </p:cNvSpPr>
          <p:nvPr/>
        </p:nvSpPr>
        <p:spPr bwMode="auto">
          <a:xfrm>
            <a:off x="533400" y="1676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smtClean="0">
                <a:latin typeface="Trebuchet MS" pitchFamily="34" charset="0"/>
              </a:rPr>
              <a:t>Site index of the trial within the VT region</a:t>
            </a:r>
            <a:endParaRPr lang="en-US" b="1" dirty="0">
              <a:latin typeface="Trebuchet MS" pitchFamily="34" charset="0"/>
            </a:endParaRPr>
          </a:p>
        </p:txBody>
      </p:sp>
      <p:sp>
        <p:nvSpPr>
          <p:cNvPr id="142343" name="Oval 7"/>
          <p:cNvSpPr>
            <a:spLocks noChangeArrowheads="1"/>
          </p:cNvSpPr>
          <p:nvPr/>
        </p:nvSpPr>
        <p:spPr bwMode="auto">
          <a:xfrm>
            <a:off x="2328863" y="4148138"/>
            <a:ext cx="122237" cy="12223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4" name="Line 8"/>
          <p:cNvSpPr>
            <a:spLocks noChangeShapeType="1"/>
          </p:cNvSpPr>
          <p:nvPr/>
        </p:nvSpPr>
        <p:spPr bwMode="auto">
          <a:xfrm flipV="1">
            <a:off x="2387600" y="30226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2344"/>
                                        </p:tgtEl>
                                        <p:attrNameLst>
                                          <p:attrName>style.visibility</p:attrName>
                                        </p:attrNameLst>
                                      </p:cBhvr>
                                      <p:to>
                                        <p:strVal val="visible"/>
                                      </p:to>
                                    </p:set>
                                    <p:animEffect transition="in" filter="wipe(down)">
                                      <p:cBhvr>
                                        <p:cTn id="7" dur="500"/>
                                        <p:tgtEl>
                                          <p:spTgt spid="142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42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animBg="1"/>
      <p:bldP spid="14234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19"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37220" name="Rectangle 4"/>
          <p:cNvSpPr>
            <a:spLocks noGrp="1" noChangeArrowheads="1"/>
          </p:cNvSpPr>
          <p:nvPr>
            <p:ph type="body" idx="1"/>
          </p:nvPr>
        </p:nvSpPr>
        <p:spPr/>
        <p:txBody>
          <a:bodyPr/>
          <a:lstStyle/>
          <a:p>
            <a:r>
              <a:rPr lang="en-GB" u="sng" dirty="0" smtClean="0"/>
              <a:t>Experimental design </a:t>
            </a:r>
            <a:r>
              <a:rPr lang="en-GB" u="sng" dirty="0"/>
              <a:t>- </a:t>
            </a:r>
            <a:r>
              <a:rPr lang="en-GB" u="sng" dirty="0" smtClean="0"/>
              <a:t>treatments</a:t>
            </a:r>
            <a:endParaRPr lang="en-GB" dirty="0"/>
          </a:p>
          <a:p>
            <a:pPr lvl="1"/>
            <a:r>
              <a:rPr lang="en-GB" dirty="0" smtClean="0"/>
              <a:t>fertilization:</a:t>
            </a:r>
            <a:endParaRPr lang="en-GB" dirty="0"/>
          </a:p>
          <a:p>
            <a:pPr lvl="2"/>
            <a:r>
              <a:rPr lang="en-GB" dirty="0" smtClean="0"/>
              <a:t>Just at planting </a:t>
            </a:r>
            <a:endParaRPr lang="en-GB" dirty="0"/>
          </a:p>
          <a:p>
            <a:pPr lvl="2"/>
            <a:r>
              <a:rPr lang="en-GB" dirty="0" smtClean="0"/>
              <a:t>Additional fertilization with NPK </a:t>
            </a:r>
            <a:r>
              <a:rPr lang="en-GB" dirty="0"/>
              <a:t>(100:150:150) </a:t>
            </a:r>
            <a:r>
              <a:rPr lang="en-GB" dirty="0" smtClean="0"/>
              <a:t>by the end of </a:t>
            </a:r>
            <a:r>
              <a:rPr lang="en-GB" dirty="0"/>
              <a:t>1995</a:t>
            </a:r>
          </a:p>
          <a:p>
            <a:pPr lvl="1"/>
            <a:endParaRPr lang="en-GB" sz="800" dirty="0"/>
          </a:p>
          <a:p>
            <a:pPr lvl="1"/>
            <a:r>
              <a:rPr lang="en-GB" dirty="0" smtClean="0"/>
              <a:t>Spacing at planting</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800" dirty="0"/>
          </a:p>
          <a:p>
            <a:pPr lvl="1"/>
            <a:endParaRPr lang="en-GB" dirty="0"/>
          </a:p>
          <a:p>
            <a:pPr lvl="1"/>
            <a:endParaRPr lang="en-GB" dirty="0"/>
          </a:p>
          <a:p>
            <a:pPr lvl="1"/>
            <a:endParaRPr lang="en-GB" sz="700" dirty="0"/>
          </a:p>
          <a:p>
            <a:endParaRPr lang="en-GB" sz="700" dirty="0"/>
          </a:p>
          <a:p>
            <a:endParaRPr lang="en-GB" sz="600" dirty="0"/>
          </a:p>
        </p:txBody>
      </p:sp>
      <p:sp>
        <p:nvSpPr>
          <p:cNvPr id="137227" name="Rectangle 11"/>
          <p:cNvSpPr>
            <a:spLocks noChangeArrowheads="1"/>
          </p:cNvSpPr>
          <p:nvPr/>
        </p:nvSpPr>
        <p:spPr bwMode="auto">
          <a:xfrm>
            <a:off x="542925" y="5781675"/>
            <a:ext cx="7924800" cy="59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just">
              <a:spcBef>
                <a:spcPct val="20000"/>
              </a:spcBef>
              <a:buFontTx/>
              <a:buChar char="–"/>
            </a:pPr>
            <a:endParaRPr lang="en-GB" sz="800" dirty="0">
              <a:latin typeface="Tahoma" pitchFamily="34" charset="0"/>
            </a:endParaRPr>
          </a:p>
          <a:p>
            <a:pPr marL="742950" lvl="1" indent="-285750" algn="just">
              <a:spcBef>
                <a:spcPct val="20000"/>
              </a:spcBef>
              <a:buFontTx/>
              <a:buChar char="–"/>
            </a:pPr>
            <a:r>
              <a:rPr lang="en-GB" sz="2000" dirty="0">
                <a:latin typeface="Tahoma" pitchFamily="34" charset="0"/>
              </a:rPr>
              <a:t>clones Cl1, Cl2 </a:t>
            </a:r>
            <a:r>
              <a:rPr lang="en-GB" sz="2000" dirty="0" smtClean="0">
                <a:latin typeface="Tahoma" pitchFamily="34" charset="0"/>
              </a:rPr>
              <a:t>and </a:t>
            </a:r>
            <a:r>
              <a:rPr lang="en-GB" sz="2000" dirty="0">
                <a:latin typeface="Tahoma" pitchFamily="34" charset="0"/>
              </a:rPr>
              <a:t>Cl3</a:t>
            </a:r>
          </a:p>
          <a:p>
            <a:pPr marL="742950" lvl="1" indent="-285750" algn="just">
              <a:spcBef>
                <a:spcPct val="20000"/>
              </a:spcBef>
              <a:buFontTx/>
              <a:buChar char="–"/>
            </a:pPr>
            <a:endParaRPr lang="en-GB" sz="2000" dirty="0">
              <a:latin typeface="Tahoma" pitchFamily="34" charset="0"/>
            </a:endParaRPr>
          </a:p>
          <a:p>
            <a:pPr marL="742950" lvl="1" indent="-285750" algn="just">
              <a:spcBef>
                <a:spcPct val="20000"/>
              </a:spcBef>
              <a:buFontTx/>
              <a:buChar char="–"/>
            </a:pPr>
            <a:endParaRPr lang="en-GB" sz="700" dirty="0">
              <a:latin typeface="Tahoma" pitchFamily="34" charset="0"/>
            </a:endParaRPr>
          </a:p>
          <a:p>
            <a:pPr marL="342900" indent="-342900" algn="just">
              <a:spcBef>
                <a:spcPct val="20000"/>
              </a:spcBef>
              <a:buFontTx/>
              <a:buChar char="•"/>
            </a:pPr>
            <a:endParaRPr lang="en-GB" sz="700" dirty="0">
              <a:latin typeface="Tahoma" pitchFamily="34" charset="0"/>
            </a:endParaRPr>
          </a:p>
          <a:p>
            <a:pPr marL="342900" indent="-342900" algn="just">
              <a:spcBef>
                <a:spcPct val="20000"/>
              </a:spcBef>
              <a:buFontTx/>
              <a:buChar char="•"/>
            </a:pPr>
            <a:endParaRPr lang="en-GB" sz="600" dirty="0">
              <a:latin typeface="Tahoma" pitchFamily="34" charset="0"/>
            </a:endParaRPr>
          </a:p>
        </p:txBody>
      </p:sp>
      <p:grpSp>
        <p:nvGrpSpPr>
          <p:cNvPr id="3" name="Group 2"/>
          <p:cNvGrpSpPr/>
          <p:nvPr/>
        </p:nvGrpSpPr>
        <p:grpSpPr>
          <a:xfrm>
            <a:off x="1478539" y="4415028"/>
            <a:ext cx="3717925" cy="1665891"/>
            <a:chOff x="1478539" y="4415028"/>
            <a:chExt cx="3717925" cy="1665891"/>
          </a:xfrm>
        </p:grpSpPr>
        <p:pic>
          <p:nvPicPr>
            <p:cNvPr id="13723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l="37061"/>
            <a:stretch>
              <a:fillRect/>
            </a:stretch>
          </p:blipFill>
          <p:spPr bwMode="auto">
            <a:xfrm>
              <a:off x="1478539" y="4536281"/>
              <a:ext cx="3717925"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8539" y="4415028"/>
              <a:ext cx="997523" cy="276999"/>
            </a:xfrm>
            <a:prstGeom prst="rect">
              <a:avLst/>
            </a:prstGeom>
            <a:solidFill>
              <a:schemeClr val="bg1"/>
            </a:solidFill>
          </p:spPr>
          <p:txBody>
            <a:bodyPr wrap="square" rtlCol="0">
              <a:spAutoFit/>
            </a:bodyPr>
            <a:lstStyle/>
            <a:p>
              <a:pPr algn="ctr"/>
              <a:r>
                <a:rPr lang="pt-PT" sz="1200" b="1" dirty="0" smtClean="0">
                  <a:latin typeface="Arial" panose="020B0604020202020204" pitchFamily="34" charset="0"/>
                  <a:cs typeface="Arial" panose="020B0604020202020204" pitchFamily="34" charset="0"/>
                </a:rPr>
                <a:t>spacing</a:t>
              </a:r>
              <a:endParaRPr lang="en-US" sz="1200" b="1" dirty="0">
                <a:latin typeface="Arial" panose="020B0604020202020204" pitchFamily="34" charset="0"/>
                <a:cs typeface="Arial" panose="020B0604020202020204" pitchFamily="34" charset="0"/>
              </a:endParaRPr>
            </a:p>
          </p:txBody>
        </p:sp>
        <p:sp>
          <p:nvSpPr>
            <p:cNvPr id="8" name="TextBox 7"/>
            <p:cNvSpPr txBox="1"/>
            <p:nvPr/>
          </p:nvSpPr>
          <p:spPr>
            <a:xfrm>
              <a:off x="3358071" y="4419652"/>
              <a:ext cx="895927" cy="276999"/>
            </a:xfrm>
            <a:prstGeom prst="rect">
              <a:avLst/>
            </a:prstGeom>
            <a:solidFill>
              <a:schemeClr val="bg1"/>
            </a:solidFill>
          </p:spPr>
          <p:txBody>
            <a:bodyPr wrap="square" rtlCol="0">
              <a:spAutoFit/>
            </a:bodyPr>
            <a:lstStyle/>
            <a:p>
              <a:r>
                <a:rPr lang="pt-PT" sz="1200" b="1" dirty="0" smtClean="0">
                  <a:latin typeface="Arial" panose="020B0604020202020204" pitchFamily="34" charset="0"/>
                  <a:cs typeface="Arial" panose="020B0604020202020204" pitchFamily="34" charset="0"/>
                </a:rPr>
                <a:t>Trees ha</a:t>
              </a:r>
              <a:r>
                <a:rPr lang="pt-PT" sz="1200" b="1" baseline="30000" dirty="0" smtClean="0">
                  <a:latin typeface="Arial" panose="020B0604020202020204" pitchFamily="34" charset="0"/>
                  <a:cs typeface="Arial" panose="020B0604020202020204" pitchFamily="34" charset="0"/>
                </a:rPr>
                <a:t>-1</a:t>
              </a:r>
              <a:endParaRPr lang="en-US" sz="1200" b="1" baseline="30000" dirty="0">
                <a:latin typeface="Arial" panose="020B0604020202020204" pitchFamily="34" charset="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Effect transition="in" filter="wipe(left)">
                                      <p:cBhvr>
                                        <p:cTn id="7" dur="500"/>
                                        <p:tgtEl>
                                          <p:spTgt spid="137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20">
                                            <p:txEl>
                                              <p:pRg st="1" end="1"/>
                                            </p:txEl>
                                          </p:spTgt>
                                        </p:tgtEl>
                                        <p:attrNameLst>
                                          <p:attrName>style.visibility</p:attrName>
                                        </p:attrNameLst>
                                      </p:cBhvr>
                                      <p:to>
                                        <p:strVal val="visible"/>
                                      </p:to>
                                    </p:set>
                                    <p:animEffect transition="in" filter="wipe(left)">
                                      <p:cBhvr>
                                        <p:cTn id="12" dur="500"/>
                                        <p:tgtEl>
                                          <p:spTgt spid="1372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20">
                                            <p:txEl>
                                              <p:pRg st="2" end="2"/>
                                            </p:txEl>
                                          </p:spTgt>
                                        </p:tgtEl>
                                        <p:attrNameLst>
                                          <p:attrName>style.visibility</p:attrName>
                                        </p:attrNameLst>
                                      </p:cBhvr>
                                      <p:to>
                                        <p:strVal val="visible"/>
                                      </p:to>
                                    </p:set>
                                    <p:animEffect transition="in" filter="wipe(left)">
                                      <p:cBhvr>
                                        <p:cTn id="17" dur="500"/>
                                        <p:tgtEl>
                                          <p:spTgt spid="1372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220">
                                            <p:txEl>
                                              <p:pRg st="3" end="3"/>
                                            </p:txEl>
                                          </p:spTgt>
                                        </p:tgtEl>
                                        <p:attrNameLst>
                                          <p:attrName>style.visibility</p:attrName>
                                        </p:attrNameLst>
                                      </p:cBhvr>
                                      <p:to>
                                        <p:strVal val="visible"/>
                                      </p:to>
                                    </p:set>
                                    <p:animEffect transition="in" filter="wipe(left)">
                                      <p:cBhvr>
                                        <p:cTn id="22" dur="500"/>
                                        <p:tgtEl>
                                          <p:spTgt spid="1372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220">
                                            <p:txEl>
                                              <p:pRg st="5" end="5"/>
                                            </p:txEl>
                                          </p:spTgt>
                                        </p:tgtEl>
                                        <p:attrNameLst>
                                          <p:attrName>style.visibility</p:attrName>
                                        </p:attrNameLst>
                                      </p:cBhvr>
                                      <p:to>
                                        <p:strVal val="visible"/>
                                      </p:to>
                                    </p:set>
                                    <p:animEffect transition="in" filter="wipe(left)">
                                      <p:cBhvr>
                                        <p:cTn id="27" dur="500"/>
                                        <p:tgtEl>
                                          <p:spTgt spid="137220">
                                            <p:txEl>
                                              <p:pRg st="5" end="5"/>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7227">
                                            <p:txEl>
                                              <p:pRg st="1" end="1"/>
                                            </p:txEl>
                                          </p:spTgt>
                                        </p:tgtEl>
                                        <p:attrNameLst>
                                          <p:attrName>style.visibility</p:attrName>
                                        </p:attrNameLst>
                                      </p:cBhvr>
                                      <p:to>
                                        <p:strVal val="visible"/>
                                      </p:to>
                                    </p:set>
                                    <p:animEffect transition="in" filter="wipe(left)">
                                      <p:cBhvr>
                                        <p:cTn id="34" dur="500"/>
                                        <p:tgtEl>
                                          <p:spTgt spid="137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uiExpand="1" build="p" bldLvl="3" autoUpdateAnimBg="0"/>
      <p:bldP spid="137227" grpId="0" build="p" bldLvl="3"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1026"/>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50531" name="Rectangle 1027"/>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50532" name="Rectangle 1028"/>
          <p:cNvSpPr>
            <a:spLocks noGrp="1" noChangeArrowheads="1"/>
          </p:cNvSpPr>
          <p:nvPr>
            <p:ph type="body" idx="1"/>
          </p:nvPr>
        </p:nvSpPr>
        <p:spPr/>
        <p:txBody>
          <a:bodyPr/>
          <a:lstStyle/>
          <a:p>
            <a:r>
              <a:rPr lang="en-GB" sz="2000" u="sng" dirty="0"/>
              <a:t>Experimental design - </a:t>
            </a:r>
            <a:r>
              <a:rPr lang="en-GB" sz="2000" u="sng" dirty="0" smtClean="0"/>
              <a:t>design</a:t>
            </a:r>
            <a:endParaRPr lang="en-GB" sz="2000" dirty="0"/>
          </a:p>
          <a:p>
            <a:pPr lvl="1"/>
            <a:r>
              <a:rPr lang="en-GB" sz="1800" dirty="0" smtClean="0"/>
              <a:t>split-split-plot with two replicates</a:t>
            </a:r>
            <a:endParaRPr lang="en-GB" sz="1800" dirty="0"/>
          </a:p>
          <a:p>
            <a:pPr lvl="1">
              <a:buFontTx/>
              <a:buNone/>
            </a:pPr>
            <a:r>
              <a:rPr lang="en-GB" sz="1800" dirty="0"/>
              <a:t>	</a:t>
            </a:r>
            <a:r>
              <a:rPr lang="en-GB" sz="1800" dirty="0" smtClean="0"/>
              <a:t>main treatment </a:t>
            </a:r>
            <a:r>
              <a:rPr lang="en-GB" sz="1800" dirty="0"/>
              <a:t>- </a:t>
            </a:r>
            <a:r>
              <a:rPr lang="en-GB" sz="1800" dirty="0" smtClean="0"/>
              <a:t>fertilization</a:t>
            </a:r>
            <a:endParaRPr lang="en-GB" sz="1800" dirty="0"/>
          </a:p>
          <a:p>
            <a:pPr lvl="1">
              <a:buFontTx/>
              <a:buNone/>
            </a:pPr>
            <a:r>
              <a:rPr lang="en-GB" sz="1800" dirty="0"/>
              <a:t>	</a:t>
            </a:r>
            <a:r>
              <a:rPr lang="en-GB" sz="1800" dirty="0" smtClean="0"/>
              <a:t>treatment in the sub-plots – spacing at planting</a:t>
            </a:r>
            <a:endParaRPr lang="en-GB" sz="1800" dirty="0"/>
          </a:p>
          <a:p>
            <a:pPr lvl="1">
              <a:buFontTx/>
              <a:buNone/>
            </a:pPr>
            <a:r>
              <a:rPr lang="en-GB" sz="1800" dirty="0"/>
              <a:t>	</a:t>
            </a:r>
            <a:r>
              <a:rPr lang="en-GB" sz="1800" dirty="0" smtClean="0"/>
              <a:t>treatment in the sub-sub-plots </a:t>
            </a:r>
            <a:r>
              <a:rPr lang="en-GB" sz="1800" dirty="0"/>
              <a:t>- clone</a:t>
            </a:r>
          </a:p>
          <a:p>
            <a:pPr lvl="1"/>
            <a:endParaRPr lang="en-GB" sz="700" dirty="0"/>
          </a:p>
          <a:p>
            <a:pPr lvl="1"/>
            <a:r>
              <a:rPr lang="en-GB" sz="1800" dirty="0" smtClean="0"/>
              <a:t>Each sub-sub-plot includes </a:t>
            </a:r>
            <a:r>
              <a:rPr lang="en-GB" sz="1800" dirty="0"/>
              <a:t>35 (7x5) </a:t>
            </a:r>
            <a:r>
              <a:rPr lang="en-GB" sz="1800" dirty="0" smtClean="0"/>
              <a:t>plants</a:t>
            </a:r>
            <a:r>
              <a:rPr lang="en-GB" sz="1800" dirty="0"/>
              <a:t>, </a:t>
            </a:r>
            <a:r>
              <a:rPr lang="en-GB" sz="1800" dirty="0" smtClean="0"/>
              <a:t>just 15 </a:t>
            </a:r>
            <a:r>
              <a:rPr lang="en-GB" sz="1800" dirty="0"/>
              <a:t>(5x3) </a:t>
            </a:r>
            <a:r>
              <a:rPr lang="en-GB" sz="1800" dirty="0" smtClean="0"/>
              <a:t>considered for intensive measurement (other are border trees)</a:t>
            </a:r>
            <a:endParaRPr lang="en-GB" sz="1800" dirty="0"/>
          </a:p>
          <a:p>
            <a:pPr lvl="1"/>
            <a:r>
              <a:rPr lang="en-GB" sz="1800" dirty="0" smtClean="0"/>
              <a:t>The </a:t>
            </a:r>
            <a:r>
              <a:rPr lang="en-GB" sz="1800" dirty="0"/>
              <a:t>a</a:t>
            </a:r>
            <a:r>
              <a:rPr lang="en-GB" sz="1800" dirty="0" smtClean="0"/>
              <a:t>rea of the sub-sub-plots depends on the spacing at planting from 15 to </a:t>
            </a:r>
            <a:r>
              <a:rPr lang="en-GB" sz="1800" dirty="0"/>
              <a:t>240 m</a:t>
            </a:r>
            <a:r>
              <a:rPr lang="en-GB" sz="1800" baseline="30000" dirty="0"/>
              <a:t>2</a:t>
            </a:r>
            <a:endParaRPr lang="en-GB" sz="1800" dirty="0"/>
          </a:p>
          <a:p>
            <a:pPr lvl="1"/>
            <a:r>
              <a:rPr lang="en-GB" sz="1800" dirty="0" smtClean="0"/>
              <a:t>Total area of the trial is 2 </a:t>
            </a:r>
            <a:r>
              <a:rPr lang="en-GB" sz="1800" dirty="0"/>
              <a:t>ha</a:t>
            </a:r>
          </a:p>
          <a:p>
            <a:pPr lvl="1"/>
            <a:endParaRPr lang="en-GB" sz="1800" dirty="0"/>
          </a:p>
          <a:p>
            <a:pPr lvl="1"/>
            <a:endParaRPr lang="en-GB" sz="1800" dirty="0"/>
          </a:p>
          <a:p>
            <a:pPr lvl="1"/>
            <a:endParaRPr lang="en-GB" sz="1800" dirty="0"/>
          </a:p>
          <a:p>
            <a:pPr lvl="1"/>
            <a:endParaRPr lang="en-GB" sz="1800" dirty="0"/>
          </a:p>
          <a:p>
            <a:pPr lvl="1"/>
            <a:endParaRPr lang="en-GB" sz="1800" dirty="0"/>
          </a:p>
          <a:p>
            <a:pPr lvl="1"/>
            <a:endParaRPr lang="en-GB" sz="700" dirty="0"/>
          </a:p>
          <a:p>
            <a:pPr lvl="1"/>
            <a:endParaRPr lang="en-GB" sz="1800" dirty="0"/>
          </a:p>
          <a:p>
            <a:pPr lvl="1"/>
            <a:endParaRPr lang="en-GB" sz="1800" dirty="0"/>
          </a:p>
          <a:p>
            <a:pPr lvl="1"/>
            <a:endParaRPr lang="en-GB" sz="600" dirty="0"/>
          </a:p>
          <a:p>
            <a:endParaRPr lang="en-GB" sz="600" dirty="0"/>
          </a:p>
          <a:p>
            <a:endParaRPr lang="en-GB" sz="5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32">
                                            <p:txEl>
                                              <p:pRg st="1" end="1"/>
                                            </p:txEl>
                                          </p:spTgt>
                                        </p:tgtEl>
                                        <p:attrNameLst>
                                          <p:attrName>style.visibility</p:attrName>
                                        </p:attrNameLst>
                                      </p:cBhvr>
                                      <p:to>
                                        <p:strVal val="visible"/>
                                      </p:to>
                                    </p:set>
                                    <p:animEffect transition="in" filter="wipe(left)">
                                      <p:cBhvr>
                                        <p:cTn id="7" dur="500"/>
                                        <p:tgtEl>
                                          <p:spTgt spid="1505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2">
                                            <p:txEl>
                                              <p:pRg st="2" end="2"/>
                                            </p:txEl>
                                          </p:spTgt>
                                        </p:tgtEl>
                                        <p:attrNameLst>
                                          <p:attrName>style.visibility</p:attrName>
                                        </p:attrNameLst>
                                      </p:cBhvr>
                                      <p:to>
                                        <p:strVal val="visible"/>
                                      </p:to>
                                    </p:set>
                                    <p:animEffect transition="in" filter="wipe(left)">
                                      <p:cBhvr>
                                        <p:cTn id="12" dur="500"/>
                                        <p:tgtEl>
                                          <p:spTgt spid="15053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532">
                                            <p:txEl>
                                              <p:pRg st="3" end="3"/>
                                            </p:txEl>
                                          </p:spTgt>
                                        </p:tgtEl>
                                        <p:attrNameLst>
                                          <p:attrName>style.visibility</p:attrName>
                                        </p:attrNameLst>
                                      </p:cBhvr>
                                      <p:to>
                                        <p:strVal val="visible"/>
                                      </p:to>
                                    </p:set>
                                    <p:animEffect transition="in" filter="wipe(left)">
                                      <p:cBhvr>
                                        <p:cTn id="17" dur="500"/>
                                        <p:tgtEl>
                                          <p:spTgt spid="15053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0532">
                                            <p:txEl>
                                              <p:pRg st="4" end="4"/>
                                            </p:txEl>
                                          </p:spTgt>
                                        </p:tgtEl>
                                        <p:attrNameLst>
                                          <p:attrName>style.visibility</p:attrName>
                                        </p:attrNameLst>
                                      </p:cBhvr>
                                      <p:to>
                                        <p:strVal val="visible"/>
                                      </p:to>
                                    </p:set>
                                    <p:animEffect transition="in" filter="wipe(left)">
                                      <p:cBhvr>
                                        <p:cTn id="22" dur="500"/>
                                        <p:tgtEl>
                                          <p:spTgt spid="15053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0532">
                                            <p:txEl>
                                              <p:pRg st="6" end="6"/>
                                            </p:txEl>
                                          </p:spTgt>
                                        </p:tgtEl>
                                        <p:attrNameLst>
                                          <p:attrName>style.visibility</p:attrName>
                                        </p:attrNameLst>
                                      </p:cBhvr>
                                      <p:to>
                                        <p:strVal val="visible"/>
                                      </p:to>
                                    </p:set>
                                    <p:animEffect transition="in" filter="wipe(left)">
                                      <p:cBhvr>
                                        <p:cTn id="27" dur="500"/>
                                        <p:tgtEl>
                                          <p:spTgt spid="15053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0532">
                                            <p:txEl>
                                              <p:pRg st="7" end="7"/>
                                            </p:txEl>
                                          </p:spTgt>
                                        </p:tgtEl>
                                        <p:attrNameLst>
                                          <p:attrName>style.visibility</p:attrName>
                                        </p:attrNameLst>
                                      </p:cBhvr>
                                      <p:to>
                                        <p:strVal val="visible"/>
                                      </p:to>
                                    </p:set>
                                    <p:animEffect transition="in" filter="wipe(left)">
                                      <p:cBhvr>
                                        <p:cTn id="32" dur="500"/>
                                        <p:tgtEl>
                                          <p:spTgt spid="15053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0532">
                                            <p:txEl>
                                              <p:pRg st="8" end="8"/>
                                            </p:txEl>
                                          </p:spTgt>
                                        </p:tgtEl>
                                        <p:attrNameLst>
                                          <p:attrName>style.visibility</p:attrName>
                                        </p:attrNameLst>
                                      </p:cBhvr>
                                      <p:to>
                                        <p:strVal val="visible"/>
                                      </p:to>
                                    </p:set>
                                    <p:animEffect transition="in" filter="wipe(left)">
                                      <p:cBhvr>
                                        <p:cTn id="37" dur="500"/>
                                        <p:tgtEl>
                                          <p:spTgt spid="150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80227" name="Rectangle 3"/>
          <p:cNvSpPr>
            <a:spLocks noGrp="1" noChangeArrowheads="1"/>
          </p:cNvSpPr>
          <p:nvPr>
            <p:ph type="body" idx="1"/>
          </p:nvPr>
        </p:nvSpPr>
        <p:spPr>
          <a:xfrm>
            <a:off x="609600" y="1676400"/>
            <a:ext cx="7924800" cy="541338"/>
          </a:xfrm>
          <a:solidFill>
            <a:schemeClr val="bg1"/>
          </a:solidFill>
        </p:spPr>
        <p:txBody>
          <a:bodyPr/>
          <a:lstStyle/>
          <a:p>
            <a:pPr algn="ctr">
              <a:buFontTx/>
              <a:buNone/>
            </a:pPr>
            <a:r>
              <a:rPr lang="en-GB" u="sng" dirty="0"/>
              <a:t>E</a:t>
            </a:r>
            <a:r>
              <a:rPr lang="en-GB" u="sng" dirty="0" smtClean="0"/>
              <a:t>xperimental design – map of the trial</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83" name="Group 31"/>
          <p:cNvGrpSpPr>
            <a:grpSpLocks/>
          </p:cNvGrpSpPr>
          <p:nvPr/>
        </p:nvGrpSpPr>
        <p:grpSpPr bwMode="auto">
          <a:xfrm>
            <a:off x="0" y="76200"/>
            <a:ext cx="9144000" cy="6781800"/>
            <a:chOff x="0" y="48"/>
            <a:chExt cx="5760" cy="4272"/>
          </a:xfrm>
        </p:grpSpPr>
        <p:grpSp>
          <p:nvGrpSpPr>
            <p:cNvPr id="151576" name="Group 24"/>
            <p:cNvGrpSpPr>
              <a:grpSpLocks/>
            </p:cNvGrpSpPr>
            <p:nvPr/>
          </p:nvGrpSpPr>
          <p:grpSpPr bwMode="auto">
            <a:xfrm>
              <a:off x="0" y="48"/>
              <a:ext cx="5760" cy="4272"/>
              <a:chOff x="0" y="48"/>
              <a:chExt cx="2964" cy="2196"/>
            </a:xfrm>
          </p:grpSpPr>
          <p:grpSp>
            <p:nvGrpSpPr>
              <p:cNvPr id="151570" name="Group 18"/>
              <p:cNvGrpSpPr>
                <a:grpSpLocks/>
              </p:cNvGrpSpPr>
              <p:nvPr/>
            </p:nvGrpSpPr>
            <p:grpSpPr bwMode="auto">
              <a:xfrm>
                <a:off x="0" y="48"/>
                <a:ext cx="2964" cy="2196"/>
                <a:chOff x="0" y="48"/>
                <a:chExt cx="2964" cy="2196"/>
              </a:xfrm>
            </p:grpSpPr>
            <p:pic>
              <p:nvPicPr>
                <p:cNvPr id="151568" name="Picture 16" descr="agolada"/>
                <p:cNvPicPr>
                  <a:picLocks noChangeAspect="1" noChangeArrowheads="1"/>
                </p:cNvPicPr>
                <p:nvPr/>
              </p:nvPicPr>
              <p:blipFill>
                <a:blip r:embed="rId2">
                  <a:extLst>
                    <a:ext uri="{28A0092B-C50C-407E-A947-70E740481C1C}">
                      <a14:useLocalDpi xmlns:a14="http://schemas.microsoft.com/office/drawing/2010/main" val="0"/>
                    </a:ext>
                  </a:extLst>
                </a:blip>
                <a:srcRect l="7997" t="8408" r="2211" b="44510"/>
                <a:stretch>
                  <a:fillRect/>
                </a:stretch>
              </p:blipFill>
              <p:spPr bwMode="auto">
                <a:xfrm>
                  <a:off x="0" y="48"/>
                  <a:ext cx="2964" cy="2196"/>
                </a:xfrm>
                <a:prstGeom prst="rect">
                  <a:avLst/>
                </a:prstGeom>
                <a:noFill/>
                <a:extLst>
                  <a:ext uri="{909E8E84-426E-40DD-AFC4-6F175D3DCCD1}">
                    <a14:hiddenFill xmlns:a14="http://schemas.microsoft.com/office/drawing/2010/main">
                      <a:solidFill>
                        <a:srgbClr val="FFFFFF"/>
                      </a:solidFill>
                    </a14:hiddenFill>
                  </a:ext>
                </a:extLst>
              </p:spPr>
            </p:pic>
            <p:sp>
              <p:nvSpPr>
                <p:cNvPr id="151569" name="Rectangle 17"/>
                <p:cNvSpPr>
                  <a:spLocks noChangeArrowheads="1"/>
                </p:cNvSpPr>
                <p:nvPr/>
              </p:nvSpPr>
              <p:spPr bwMode="auto">
                <a:xfrm>
                  <a:off x="1860" y="2064"/>
                  <a:ext cx="444"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51567" name="Picture 15" descr="agolada"/>
              <p:cNvPicPr>
                <a:picLocks noChangeAspect="1" noChangeArrowheads="1"/>
              </p:cNvPicPr>
              <p:nvPr/>
            </p:nvPicPr>
            <p:blipFill>
              <a:blip r:embed="rId2">
                <a:extLst>
                  <a:ext uri="{28A0092B-C50C-407E-A947-70E740481C1C}">
                    <a14:useLocalDpi xmlns:a14="http://schemas.microsoft.com/office/drawing/2010/main" val="0"/>
                  </a:ext>
                </a:extLst>
              </a:blip>
              <a:srcRect l="7997" t="68355" r="66919"/>
              <a:stretch>
                <a:fillRect/>
              </a:stretch>
            </p:blipFill>
            <p:spPr bwMode="auto">
              <a:xfrm>
                <a:off x="2124" y="756"/>
                <a:ext cx="828" cy="1476"/>
              </a:xfrm>
              <a:prstGeom prst="rect">
                <a:avLst/>
              </a:prstGeom>
              <a:noFill/>
              <a:extLst>
                <a:ext uri="{909E8E84-426E-40DD-AFC4-6F175D3DCCD1}">
                  <a14:hiddenFill xmlns:a14="http://schemas.microsoft.com/office/drawing/2010/main">
                    <a:solidFill>
                      <a:srgbClr val="FFFFFF"/>
                    </a:solidFill>
                  </a14:hiddenFill>
                </a:ext>
              </a:extLst>
            </p:spPr>
          </p:pic>
        </p:grpSp>
        <p:sp>
          <p:nvSpPr>
            <p:cNvPr id="151580" name="Rectangle 28"/>
            <p:cNvSpPr>
              <a:spLocks noChangeArrowheads="1"/>
            </p:cNvSpPr>
            <p:nvPr/>
          </p:nvSpPr>
          <p:spPr bwMode="auto">
            <a:xfrm>
              <a:off x="4164" y="2376"/>
              <a:ext cx="1248"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1" name="Rectangle 29"/>
            <p:cNvSpPr>
              <a:spLocks noChangeArrowheads="1"/>
            </p:cNvSpPr>
            <p:nvPr/>
          </p:nvSpPr>
          <p:spPr bwMode="auto">
            <a:xfrm>
              <a:off x="4212" y="2892"/>
              <a:ext cx="1248"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82" name="Text Box 30"/>
            <p:cNvSpPr txBox="1">
              <a:spLocks noChangeArrowheads="1"/>
            </p:cNvSpPr>
            <p:nvPr/>
          </p:nvSpPr>
          <p:spPr bwMode="auto">
            <a:xfrm>
              <a:off x="120" y="3888"/>
              <a:ext cx="10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smtClean="0">
                  <a:latin typeface="Tahoma" pitchFamily="34" charset="0"/>
                </a:rPr>
                <a:t>Block </a:t>
              </a:r>
              <a:r>
                <a:rPr lang="en-US" b="1" dirty="0">
                  <a:latin typeface="Tahoma" pitchFamily="34" charset="0"/>
                </a:rPr>
                <a:t>1</a:t>
              </a:r>
            </a:p>
          </p:txBody>
        </p:sp>
      </p:grpSp>
      <p:sp>
        <p:nvSpPr>
          <p:cNvPr id="12" name="TextBox 11"/>
          <p:cNvSpPr txBox="1"/>
          <p:nvPr/>
        </p:nvSpPr>
        <p:spPr>
          <a:xfrm>
            <a:off x="7610186" y="5061574"/>
            <a:ext cx="1145887" cy="276999"/>
          </a:xfrm>
          <a:prstGeom prst="rect">
            <a:avLst/>
          </a:prstGeom>
          <a:solidFill>
            <a:schemeClr val="bg1"/>
          </a:solidFill>
        </p:spPr>
        <p:txBody>
          <a:bodyPr wrap="square" rtlCol="0">
            <a:spAutoFit/>
          </a:bodyPr>
          <a:lstStyle/>
          <a:p>
            <a:pPr algn="ctr"/>
            <a:r>
              <a:rPr lang="pt-PT" sz="1200" b="1" dirty="0" smtClean="0">
                <a:latin typeface="Arial" panose="020B0604020202020204" pitchFamily="34" charset="0"/>
                <a:cs typeface="Arial" panose="020B0604020202020204" pitchFamily="34" charset="0"/>
              </a:rPr>
              <a:t>Fertilization</a:t>
            </a:r>
            <a:endParaRPr lang="en-US" sz="1200" b="1" dirty="0">
              <a:latin typeface="Arial" panose="020B0604020202020204" pitchFamily="34" charset="0"/>
              <a:cs typeface="Arial" panose="020B0604020202020204" pitchFamily="34" charset="0"/>
            </a:endParaRPr>
          </a:p>
        </p:txBody>
      </p:sp>
      <p:sp>
        <p:nvSpPr>
          <p:cNvPr id="13" name="TextBox 12"/>
          <p:cNvSpPr txBox="1"/>
          <p:nvPr/>
        </p:nvSpPr>
        <p:spPr>
          <a:xfrm>
            <a:off x="7568630" y="5500290"/>
            <a:ext cx="1464462" cy="276999"/>
          </a:xfrm>
          <a:prstGeom prst="rect">
            <a:avLst/>
          </a:prstGeom>
          <a:solidFill>
            <a:schemeClr val="bg1"/>
          </a:solidFill>
        </p:spPr>
        <p:txBody>
          <a:bodyPr wrap="square" rtlCol="0">
            <a:spAutoFit/>
          </a:bodyPr>
          <a:lstStyle/>
          <a:p>
            <a:pPr algn="ctr"/>
            <a:r>
              <a:rPr lang="pt-PT" sz="1200" b="1" dirty="0" smtClean="0">
                <a:latin typeface="Arial" panose="020B0604020202020204" pitchFamily="34" charset="0"/>
                <a:cs typeface="Arial" panose="020B0604020202020204" pitchFamily="34" charset="0"/>
              </a:rPr>
              <a:t>No fertilization</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7619434" y="5994422"/>
            <a:ext cx="1464462" cy="276999"/>
          </a:xfrm>
          <a:prstGeom prst="rect">
            <a:avLst/>
          </a:prstGeom>
          <a:solidFill>
            <a:schemeClr val="bg1"/>
          </a:solidFill>
        </p:spPr>
        <p:txBody>
          <a:bodyPr wrap="square" rtlCol="0">
            <a:spAutoFit/>
          </a:bodyPr>
          <a:lstStyle/>
          <a:p>
            <a:pPr algn="ctr"/>
            <a:r>
              <a:rPr lang="pt-PT" sz="1200" b="1" dirty="0" smtClean="0">
                <a:latin typeface="Arial" panose="020B0604020202020204" pitchFamily="34" charset="0"/>
                <a:cs typeface="Arial" panose="020B0604020202020204" pitchFamily="34" charset="0"/>
              </a:rPr>
              <a:t>Limite of the trial</a:t>
            </a:r>
            <a:endParaRPr lang="en-US" sz="1200" b="1" dirty="0">
              <a:latin typeface="Arial" panose="020B0604020202020204" pitchFamily="34" charset="0"/>
              <a:cs typeface="Arial" panose="020B0604020202020204" pitchFamily="34" charset="0"/>
            </a:endParaRPr>
          </a:p>
        </p:txBody>
      </p:sp>
      <p:sp>
        <p:nvSpPr>
          <p:cNvPr id="15" name="TextBox 14"/>
          <p:cNvSpPr txBox="1"/>
          <p:nvPr/>
        </p:nvSpPr>
        <p:spPr>
          <a:xfrm>
            <a:off x="7614810" y="4225722"/>
            <a:ext cx="1145887" cy="276999"/>
          </a:xfrm>
          <a:prstGeom prst="rect">
            <a:avLst/>
          </a:prstGeom>
          <a:solidFill>
            <a:schemeClr val="bg1"/>
          </a:solidFill>
        </p:spPr>
        <p:txBody>
          <a:bodyPr wrap="square" rtlCol="0">
            <a:spAutoFit/>
          </a:bodyPr>
          <a:lstStyle/>
          <a:p>
            <a:r>
              <a:rPr lang="pt-PT" sz="1200" b="1" dirty="0" smtClean="0">
                <a:latin typeface="Arial" panose="020B0604020202020204" pitchFamily="34" charset="0"/>
                <a:cs typeface="Arial" panose="020B0604020202020204" pitchFamily="34" charset="0"/>
              </a:rPr>
              <a:t>Plot 3</a:t>
            </a:r>
            <a:endParaRPr lang="en-US" sz="1200" b="1" dirty="0">
              <a:latin typeface="Arial" panose="020B0604020202020204" pitchFamily="34" charset="0"/>
              <a:cs typeface="Arial" panose="020B0604020202020204" pitchFamily="34" charset="0"/>
            </a:endParaRPr>
          </a:p>
        </p:txBody>
      </p:sp>
      <p:sp>
        <p:nvSpPr>
          <p:cNvPr id="16" name="TextBox 15"/>
          <p:cNvSpPr txBox="1"/>
          <p:nvPr/>
        </p:nvSpPr>
        <p:spPr>
          <a:xfrm>
            <a:off x="7628670" y="3380634"/>
            <a:ext cx="1145887" cy="276999"/>
          </a:xfrm>
          <a:prstGeom prst="rect">
            <a:avLst/>
          </a:prstGeom>
          <a:solidFill>
            <a:schemeClr val="bg1"/>
          </a:solidFill>
        </p:spPr>
        <p:txBody>
          <a:bodyPr wrap="square" rtlCol="0">
            <a:spAutoFit/>
          </a:bodyPr>
          <a:lstStyle/>
          <a:p>
            <a:r>
              <a:rPr lang="pt-PT" sz="1200" b="1" dirty="0" smtClean="0">
                <a:latin typeface="Arial" panose="020B0604020202020204" pitchFamily="34" charset="0"/>
                <a:cs typeface="Arial" panose="020B0604020202020204" pitchFamily="34" charset="0"/>
              </a:rPr>
              <a:t>Plot 1</a:t>
            </a:r>
            <a:endParaRPr lang="en-US" sz="1200" b="1" dirty="0">
              <a:latin typeface="Arial" panose="020B0604020202020204" pitchFamily="34" charset="0"/>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63" name="Group 15"/>
          <p:cNvGrpSpPr>
            <a:grpSpLocks/>
          </p:cNvGrpSpPr>
          <p:nvPr/>
        </p:nvGrpSpPr>
        <p:grpSpPr bwMode="auto">
          <a:xfrm>
            <a:off x="0" y="0"/>
            <a:ext cx="9144000" cy="6858000"/>
            <a:chOff x="0" y="0"/>
            <a:chExt cx="5760" cy="4320"/>
          </a:xfrm>
        </p:grpSpPr>
        <p:grpSp>
          <p:nvGrpSpPr>
            <p:cNvPr id="181256" name="Group 8"/>
            <p:cNvGrpSpPr>
              <a:grpSpLocks/>
            </p:cNvGrpSpPr>
            <p:nvPr/>
          </p:nvGrpSpPr>
          <p:grpSpPr bwMode="auto">
            <a:xfrm>
              <a:off x="0" y="0"/>
              <a:ext cx="5760" cy="4320"/>
              <a:chOff x="3252" y="1032"/>
              <a:chExt cx="2964" cy="2232"/>
            </a:xfrm>
          </p:grpSpPr>
          <p:grpSp>
            <p:nvGrpSpPr>
              <p:cNvPr id="181253" name="Group 5"/>
              <p:cNvGrpSpPr>
                <a:grpSpLocks/>
              </p:cNvGrpSpPr>
              <p:nvPr/>
            </p:nvGrpSpPr>
            <p:grpSpPr bwMode="auto">
              <a:xfrm>
                <a:off x="3252" y="1032"/>
                <a:ext cx="2964" cy="2232"/>
                <a:chOff x="3252" y="1032"/>
                <a:chExt cx="2964" cy="2232"/>
              </a:xfrm>
            </p:grpSpPr>
            <p:pic>
              <p:nvPicPr>
                <p:cNvPr id="181254" name="Picture 6" descr="agolada"/>
                <p:cNvPicPr>
                  <a:picLocks noChangeAspect="1" noChangeArrowheads="1"/>
                </p:cNvPicPr>
                <p:nvPr/>
              </p:nvPicPr>
              <p:blipFill>
                <a:blip r:embed="rId2">
                  <a:extLst>
                    <a:ext uri="{28A0092B-C50C-407E-A947-70E740481C1C}">
                      <a14:useLocalDpi xmlns:a14="http://schemas.microsoft.com/office/drawing/2010/main" val="0"/>
                    </a:ext>
                  </a:extLst>
                </a:blip>
                <a:srcRect l="7997" t="52145" r="2211"/>
                <a:stretch>
                  <a:fillRect/>
                </a:stretch>
              </p:blipFill>
              <p:spPr bwMode="auto">
                <a:xfrm>
                  <a:off x="3252" y="1032"/>
                  <a:ext cx="2964" cy="2232"/>
                </a:xfrm>
                <a:prstGeom prst="rect">
                  <a:avLst/>
                </a:prstGeom>
                <a:noFill/>
                <a:extLst>
                  <a:ext uri="{909E8E84-426E-40DD-AFC4-6F175D3DCCD1}">
                    <a14:hiddenFill xmlns:a14="http://schemas.microsoft.com/office/drawing/2010/main">
                      <a:solidFill>
                        <a:srgbClr val="FFFFFF"/>
                      </a:solidFill>
                    </a14:hiddenFill>
                  </a:ext>
                </a:extLst>
              </p:spPr>
            </p:pic>
            <p:sp>
              <p:nvSpPr>
                <p:cNvPr id="181255" name="Rectangle 7"/>
                <p:cNvSpPr>
                  <a:spLocks noChangeArrowheads="1"/>
                </p:cNvSpPr>
                <p:nvPr/>
              </p:nvSpPr>
              <p:spPr bwMode="auto">
                <a:xfrm>
                  <a:off x="4332" y="1032"/>
                  <a:ext cx="516"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81251" name="Picture 3" descr="agolada"/>
              <p:cNvPicPr>
                <a:picLocks noChangeAspect="1" noChangeArrowheads="1"/>
              </p:cNvPicPr>
              <p:nvPr/>
            </p:nvPicPr>
            <p:blipFill>
              <a:blip r:embed="rId2">
                <a:extLst>
                  <a:ext uri="{28A0092B-C50C-407E-A947-70E740481C1C}">
                    <a14:useLocalDpi xmlns:a14="http://schemas.microsoft.com/office/drawing/2010/main" val="0"/>
                  </a:ext>
                </a:extLst>
              </a:blip>
              <a:srcRect l="72705" t="8408" r="4756" b="80530"/>
              <a:stretch>
                <a:fillRect/>
              </a:stretch>
            </p:blipFill>
            <p:spPr bwMode="auto">
              <a:xfrm>
                <a:off x="3252" y="1032"/>
                <a:ext cx="744" cy="516"/>
              </a:xfrm>
              <a:prstGeom prst="rect">
                <a:avLst/>
              </a:prstGeom>
              <a:noFill/>
              <a:extLst>
                <a:ext uri="{909E8E84-426E-40DD-AFC4-6F175D3DCCD1}">
                  <a14:hiddenFill xmlns:a14="http://schemas.microsoft.com/office/drawing/2010/main">
                    <a:solidFill>
                      <a:srgbClr val="FFFFFF"/>
                    </a:solidFill>
                  </a14:hiddenFill>
                </a:ext>
              </a:extLst>
            </p:spPr>
          </p:pic>
        </p:grpSp>
        <p:sp>
          <p:nvSpPr>
            <p:cNvPr id="181259" name="Text Box 11"/>
            <p:cNvSpPr txBox="1">
              <a:spLocks noChangeArrowheads="1"/>
            </p:cNvSpPr>
            <p:nvPr/>
          </p:nvSpPr>
          <p:spPr bwMode="auto">
            <a:xfrm>
              <a:off x="4512" y="3864"/>
              <a:ext cx="10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smtClean="0">
                  <a:latin typeface="Tahoma" pitchFamily="34" charset="0"/>
                </a:rPr>
                <a:t>Block 2</a:t>
              </a:r>
              <a:endParaRPr lang="en-US" b="1" dirty="0">
                <a:latin typeface="Tahoma" pitchFamily="34" charset="0"/>
              </a:endParaRPr>
            </a:p>
          </p:txBody>
        </p:sp>
        <p:sp>
          <p:nvSpPr>
            <p:cNvPr id="181261" name="Rectangle 13"/>
            <p:cNvSpPr>
              <a:spLocks noChangeArrowheads="1"/>
            </p:cNvSpPr>
            <p:nvPr/>
          </p:nvSpPr>
          <p:spPr bwMode="auto">
            <a:xfrm>
              <a:off x="0" y="2148"/>
              <a:ext cx="1248"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2" name="Rectangle 14"/>
            <p:cNvSpPr>
              <a:spLocks noChangeArrowheads="1"/>
            </p:cNvSpPr>
            <p:nvPr/>
          </p:nvSpPr>
          <p:spPr bwMode="auto">
            <a:xfrm>
              <a:off x="0" y="2676"/>
              <a:ext cx="1248"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TextBox 10"/>
          <p:cNvSpPr txBox="1"/>
          <p:nvPr/>
        </p:nvSpPr>
        <p:spPr>
          <a:xfrm>
            <a:off x="1052429" y="5123835"/>
            <a:ext cx="1145887" cy="276999"/>
          </a:xfrm>
          <a:prstGeom prst="rect">
            <a:avLst/>
          </a:prstGeom>
          <a:solidFill>
            <a:schemeClr val="bg1"/>
          </a:solidFill>
        </p:spPr>
        <p:txBody>
          <a:bodyPr wrap="square" rtlCol="0">
            <a:spAutoFit/>
          </a:bodyPr>
          <a:lstStyle/>
          <a:p>
            <a:pPr algn="ctr"/>
            <a:r>
              <a:rPr lang="pt-PT" sz="1200" b="1" dirty="0" smtClean="0">
                <a:latin typeface="Arial" panose="020B0604020202020204" pitchFamily="34" charset="0"/>
                <a:cs typeface="Arial" panose="020B0604020202020204" pitchFamily="34" charset="0"/>
              </a:rPr>
              <a:t>Fertilization</a:t>
            </a:r>
            <a:endParaRPr lang="en-US" sz="1200" b="1" dirty="0">
              <a:latin typeface="Arial" panose="020B0604020202020204" pitchFamily="34" charset="0"/>
              <a:cs typeface="Arial" panose="020B0604020202020204" pitchFamily="34" charset="0"/>
            </a:endParaRPr>
          </a:p>
        </p:txBody>
      </p:sp>
      <p:sp>
        <p:nvSpPr>
          <p:cNvPr id="12" name="TextBox 11"/>
          <p:cNvSpPr txBox="1"/>
          <p:nvPr/>
        </p:nvSpPr>
        <p:spPr>
          <a:xfrm>
            <a:off x="1010873" y="5562551"/>
            <a:ext cx="1464462" cy="276999"/>
          </a:xfrm>
          <a:prstGeom prst="rect">
            <a:avLst/>
          </a:prstGeom>
          <a:solidFill>
            <a:schemeClr val="bg1"/>
          </a:solidFill>
        </p:spPr>
        <p:txBody>
          <a:bodyPr wrap="square" rtlCol="0">
            <a:spAutoFit/>
          </a:bodyPr>
          <a:lstStyle/>
          <a:p>
            <a:pPr algn="ctr"/>
            <a:r>
              <a:rPr lang="pt-PT" sz="1200" b="1" dirty="0" smtClean="0">
                <a:latin typeface="Arial" panose="020B0604020202020204" pitchFamily="34" charset="0"/>
                <a:cs typeface="Arial" panose="020B0604020202020204" pitchFamily="34" charset="0"/>
              </a:rPr>
              <a:t>No fertilization</a:t>
            </a:r>
            <a:endParaRPr lang="en-US" sz="1200" b="1" dirty="0">
              <a:latin typeface="Arial" panose="020B0604020202020204" pitchFamily="34" charset="0"/>
              <a:cs typeface="Arial" panose="020B0604020202020204" pitchFamily="34" charset="0"/>
            </a:endParaRPr>
          </a:p>
        </p:txBody>
      </p:sp>
      <p:sp>
        <p:nvSpPr>
          <p:cNvPr id="13" name="TextBox 12"/>
          <p:cNvSpPr txBox="1"/>
          <p:nvPr/>
        </p:nvSpPr>
        <p:spPr>
          <a:xfrm>
            <a:off x="1061677" y="6056683"/>
            <a:ext cx="1464462" cy="276999"/>
          </a:xfrm>
          <a:prstGeom prst="rect">
            <a:avLst/>
          </a:prstGeom>
          <a:solidFill>
            <a:schemeClr val="bg1"/>
          </a:solidFill>
        </p:spPr>
        <p:txBody>
          <a:bodyPr wrap="square" rtlCol="0">
            <a:spAutoFit/>
          </a:bodyPr>
          <a:lstStyle/>
          <a:p>
            <a:pPr algn="ctr"/>
            <a:r>
              <a:rPr lang="pt-PT" sz="1200" b="1" dirty="0" smtClean="0">
                <a:latin typeface="Arial" panose="020B0604020202020204" pitchFamily="34" charset="0"/>
                <a:cs typeface="Arial" panose="020B0604020202020204" pitchFamily="34" charset="0"/>
              </a:rPr>
              <a:t>Limite of the trial</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1057053" y="4703603"/>
            <a:ext cx="1145887" cy="276999"/>
          </a:xfrm>
          <a:prstGeom prst="rect">
            <a:avLst/>
          </a:prstGeom>
          <a:solidFill>
            <a:schemeClr val="bg1"/>
          </a:solidFill>
        </p:spPr>
        <p:txBody>
          <a:bodyPr wrap="square" rtlCol="0">
            <a:spAutoFit/>
          </a:bodyPr>
          <a:lstStyle/>
          <a:p>
            <a:r>
              <a:rPr lang="pt-PT" sz="1200" b="1" dirty="0" smtClean="0">
                <a:latin typeface="Arial" panose="020B0604020202020204" pitchFamily="34" charset="0"/>
                <a:cs typeface="Arial" panose="020B0604020202020204" pitchFamily="34" charset="0"/>
              </a:rPr>
              <a:t>Plot 3</a:t>
            </a:r>
            <a:endParaRPr lang="en-US" sz="1200" b="1" dirty="0">
              <a:latin typeface="Arial" panose="020B0604020202020204" pitchFamily="34" charset="0"/>
              <a:cs typeface="Arial" panose="020B0604020202020204" pitchFamily="34" charset="0"/>
            </a:endParaRPr>
          </a:p>
        </p:txBody>
      </p:sp>
      <p:sp>
        <p:nvSpPr>
          <p:cNvPr id="15" name="TextBox 14"/>
          <p:cNvSpPr txBox="1"/>
          <p:nvPr/>
        </p:nvSpPr>
        <p:spPr>
          <a:xfrm>
            <a:off x="1070913" y="3886223"/>
            <a:ext cx="1145887" cy="276999"/>
          </a:xfrm>
          <a:prstGeom prst="rect">
            <a:avLst/>
          </a:prstGeom>
          <a:solidFill>
            <a:schemeClr val="bg1"/>
          </a:solidFill>
        </p:spPr>
        <p:txBody>
          <a:bodyPr wrap="square" rtlCol="0">
            <a:spAutoFit/>
          </a:bodyPr>
          <a:lstStyle/>
          <a:p>
            <a:r>
              <a:rPr lang="pt-PT" sz="1200" b="1" dirty="0" smtClean="0">
                <a:latin typeface="Arial" panose="020B0604020202020204" pitchFamily="34" charset="0"/>
                <a:cs typeface="Arial" panose="020B0604020202020204" pitchFamily="34" charset="0"/>
              </a:rPr>
              <a:t>Plot 1</a:t>
            </a:r>
            <a:endParaRPr lang="en-US" sz="1200" b="1" dirty="0">
              <a:latin typeface="Arial" panose="020B0604020202020204" pitchFamily="34" charset="0"/>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03"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153604" name="Rectangle 4"/>
          <p:cNvSpPr>
            <a:spLocks noGrp="1" noChangeArrowheads="1"/>
          </p:cNvSpPr>
          <p:nvPr>
            <p:ph type="body" idx="1"/>
          </p:nvPr>
        </p:nvSpPr>
        <p:spPr>
          <a:xfrm>
            <a:off x="609600" y="1676400"/>
            <a:ext cx="7924800" cy="331788"/>
          </a:xfrm>
        </p:spPr>
        <p:txBody>
          <a:bodyPr/>
          <a:lstStyle/>
          <a:p>
            <a:pPr algn="ctr">
              <a:buFontTx/>
              <a:buNone/>
            </a:pPr>
            <a:r>
              <a:rPr lang="en-GB" u="sng" dirty="0"/>
              <a:t>E</a:t>
            </a:r>
            <a:r>
              <a:rPr lang="en-GB" u="sng" dirty="0" smtClean="0"/>
              <a:t>xperimental design - detail of one plot</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pic>
        <p:nvPicPr>
          <p:cNvPr id="153606" name="Picture 6"/>
          <p:cNvPicPr>
            <a:picLocks noChangeAspect="1" noChangeArrowheads="1"/>
          </p:cNvPicPr>
          <p:nvPr/>
        </p:nvPicPr>
        <p:blipFill>
          <a:blip r:embed="rId2">
            <a:extLst>
              <a:ext uri="{28A0092B-C50C-407E-A947-70E740481C1C}">
                <a14:useLocalDpi xmlns:a14="http://schemas.microsoft.com/office/drawing/2010/main" val="0"/>
              </a:ext>
            </a:extLst>
          </a:blip>
          <a:srcRect r="4443"/>
          <a:stretch>
            <a:fillRect/>
          </a:stretch>
        </p:blipFill>
        <p:spPr bwMode="auto">
          <a:xfrm>
            <a:off x="660400" y="2435225"/>
            <a:ext cx="7920038" cy="3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dissolve">
                                      <p:cBhvr>
                                        <p:cTn id="7"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42" name="Rectangle 3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41" name="Group 33"/>
          <p:cNvGrpSpPr>
            <a:grpSpLocks/>
          </p:cNvGrpSpPr>
          <p:nvPr/>
        </p:nvGrpSpPr>
        <p:grpSpPr bwMode="auto">
          <a:xfrm>
            <a:off x="1676400" y="2133600"/>
            <a:ext cx="7467600" cy="4405313"/>
            <a:chOff x="1008" y="1344"/>
            <a:chExt cx="4704" cy="2775"/>
          </a:xfrm>
        </p:grpSpPr>
        <p:sp>
          <p:nvSpPr>
            <p:cNvPr id="43013" name="Text Box 5"/>
            <p:cNvSpPr txBox="1">
              <a:spLocks noChangeArrowheads="1"/>
            </p:cNvSpPr>
            <p:nvPr/>
          </p:nvSpPr>
          <p:spPr bwMode="auto">
            <a:xfrm rot="-21591865">
              <a:off x="3024" y="3888"/>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008000"/>
                  </a:solidFill>
                  <a:latin typeface="Verdana" pitchFamily="34" charset="0"/>
                </a:rPr>
                <a:t>Adapted from Powers, 1999</a:t>
              </a:r>
            </a:p>
          </p:txBody>
        </p:sp>
        <p:sp>
          <p:nvSpPr>
            <p:cNvPr id="43036" name="Line 28"/>
            <p:cNvSpPr>
              <a:spLocks noChangeShapeType="1"/>
            </p:cNvSpPr>
            <p:nvPr/>
          </p:nvSpPr>
          <p:spPr bwMode="auto">
            <a:xfrm>
              <a:off x="1008"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7" name="Line 29"/>
            <p:cNvSpPr>
              <a:spLocks noChangeShapeType="1"/>
            </p:cNvSpPr>
            <p:nvPr/>
          </p:nvSpPr>
          <p:spPr bwMode="auto">
            <a:xfrm flipH="1">
              <a:off x="1008"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10" name="Rectangle 2"/>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endParaRPr lang="en-US" altLang="en-US" sz="2400"/>
          </a:p>
        </p:txBody>
      </p:sp>
      <p:pic>
        <p:nvPicPr>
          <p:cNvPr id="3" name="Picture 2"/>
          <p:cNvPicPr>
            <a:picLocks noChangeAspect="1"/>
          </p:cNvPicPr>
          <p:nvPr/>
        </p:nvPicPr>
        <p:blipFill rotWithShape="1">
          <a:blip r:embed="rId2"/>
          <a:srcRect l="6960" t="9849" b="9517"/>
          <a:stretch/>
        </p:blipFill>
        <p:spPr>
          <a:xfrm>
            <a:off x="1731263" y="2519397"/>
            <a:ext cx="5026154" cy="3424203"/>
          </a:xfrm>
          <a:prstGeom prst="rect">
            <a:avLst/>
          </a:prstGeom>
        </p:spPr>
      </p:pic>
      <p:sp>
        <p:nvSpPr>
          <p:cNvPr id="43020" name="Line 12"/>
          <p:cNvSpPr>
            <a:spLocks noChangeShapeType="1"/>
          </p:cNvSpPr>
          <p:nvPr/>
        </p:nvSpPr>
        <p:spPr bwMode="auto">
          <a:xfrm>
            <a:off x="1676400" y="4191635"/>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4" name="Line 16"/>
          <p:cNvSpPr>
            <a:spLocks noChangeShapeType="1"/>
          </p:cNvSpPr>
          <p:nvPr/>
        </p:nvSpPr>
        <p:spPr bwMode="auto">
          <a:xfrm>
            <a:off x="1676400" y="4856099"/>
            <a:ext cx="5911850" cy="0"/>
          </a:xfrm>
          <a:prstGeom prst="line">
            <a:avLst/>
          </a:prstGeom>
          <a:noFill/>
          <a:ln w="38100">
            <a:solidFill>
              <a:schemeClr val="bg1">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1" name="Text Box 13"/>
          <p:cNvSpPr txBox="1">
            <a:spLocks noChangeArrowheads="1"/>
          </p:cNvSpPr>
          <p:nvPr/>
        </p:nvSpPr>
        <p:spPr bwMode="auto">
          <a:xfrm>
            <a:off x="6022975" y="3718560"/>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Potential</a:t>
            </a:r>
          </a:p>
        </p:txBody>
      </p:sp>
      <p:sp>
        <p:nvSpPr>
          <p:cNvPr id="43025" name="Text Box 17"/>
          <p:cNvSpPr txBox="1">
            <a:spLocks noChangeArrowheads="1"/>
          </p:cNvSpPr>
          <p:nvPr/>
        </p:nvSpPr>
        <p:spPr bwMode="auto">
          <a:xfrm>
            <a:off x="7318375" y="3715512"/>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 </a:t>
            </a:r>
            <a:r>
              <a:rPr lang="en-US" altLang="en-US" sz="2000" b="1" dirty="0" smtClean="0">
                <a:latin typeface="Verdana" pitchFamily="34" charset="0"/>
              </a:rPr>
              <a:t>= Actual</a:t>
            </a:r>
            <a:endParaRPr lang="en-US" altLang="en-US" sz="2000" b="1" dirty="0">
              <a:latin typeface="Verdana" pitchFamily="34" charset="0"/>
            </a:endParaRPr>
          </a:p>
        </p:txBody>
      </p:sp>
      <p:cxnSp>
        <p:nvCxnSpPr>
          <p:cNvPr id="5" name="Straight Arrow Connector 4"/>
          <p:cNvCxnSpPr>
            <a:stCxn id="43020" idx="1"/>
            <a:endCxn id="43024" idx="1"/>
          </p:cNvCxnSpPr>
          <p:nvPr/>
        </p:nvCxnSpPr>
        <p:spPr bwMode="auto">
          <a:xfrm>
            <a:off x="7588250" y="4191636"/>
            <a:ext cx="0" cy="664464"/>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40" name="Text Box 32"/>
          <p:cNvSpPr txBox="1">
            <a:spLocks noChangeArrowheads="1"/>
          </p:cNvSpPr>
          <p:nvPr/>
        </p:nvSpPr>
        <p:spPr bwMode="auto">
          <a:xfrm>
            <a:off x="2496312" y="1686862"/>
            <a:ext cx="61523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dirty="0" smtClean="0">
                <a:latin typeface="Verdana" pitchFamily="34" charset="0"/>
              </a:rPr>
              <a:t>Improving stocking productivity i</a:t>
            </a:r>
            <a:r>
              <a:rPr lang="en-US" altLang="en-US" sz="2000" dirty="0" smtClean="0">
                <a:latin typeface="Verdana" pitchFamily="34" charset="0"/>
              </a:rPr>
              <a:t>s increased up to the level constrained by the soil</a:t>
            </a:r>
            <a:endParaRPr lang="en-US" altLang="en-US" sz="2000" dirty="0" smtClean="0">
              <a:latin typeface="Verdana" pitchFamily="34" charset="0"/>
            </a:endParaRPr>
          </a:p>
          <a:p>
            <a:pPr algn="r">
              <a:spcBef>
                <a:spcPct val="50000"/>
              </a:spcBef>
            </a:pPr>
            <a:r>
              <a:rPr lang="en-US" altLang="en-US" sz="2000" dirty="0" smtClean="0">
                <a:latin typeface="Verdana" pitchFamily="34" charset="0"/>
              </a:rPr>
              <a:t>(potential is reached)</a:t>
            </a:r>
            <a:endParaRPr lang="en-US" altLang="en-US" sz="2000" dirty="0">
              <a:latin typeface="Verdana" pitchFamily="34" charset="0"/>
            </a:endParaRPr>
          </a:p>
        </p:txBody>
      </p:sp>
      <p:sp>
        <p:nvSpPr>
          <p:cNvPr id="18" name="TextBox 17"/>
          <p:cNvSpPr txBox="1"/>
          <p:nvPr/>
        </p:nvSpPr>
        <p:spPr>
          <a:xfrm rot="16200000">
            <a:off x="1765607" y="5046940"/>
            <a:ext cx="1280160" cy="400110"/>
          </a:xfrm>
          <a:prstGeom prst="rect">
            <a:avLst/>
          </a:prstGeom>
          <a:noFill/>
          <a:ln>
            <a:noFill/>
          </a:ln>
        </p:spPr>
        <p:txBody>
          <a:bodyPr wrap="square" rtlCol="0">
            <a:spAutoFit/>
          </a:bodyPr>
          <a:lstStyle/>
          <a:p>
            <a:r>
              <a:rPr lang="en-US" sz="2000" b="1" dirty="0" smtClean="0">
                <a:solidFill>
                  <a:schemeClr val="bg1"/>
                </a:solidFill>
              </a:rPr>
              <a:t>climate</a:t>
            </a:r>
            <a:endParaRPr lang="en-US" sz="2000" b="1" dirty="0">
              <a:solidFill>
                <a:schemeClr val="bg1"/>
              </a:solidFill>
            </a:endParaRPr>
          </a:p>
        </p:txBody>
      </p:sp>
      <p:sp>
        <p:nvSpPr>
          <p:cNvPr id="19" name="TextBox 18"/>
          <p:cNvSpPr txBox="1"/>
          <p:nvPr/>
        </p:nvSpPr>
        <p:spPr>
          <a:xfrm rot="16200000">
            <a:off x="2938273" y="5019485"/>
            <a:ext cx="1280160" cy="400110"/>
          </a:xfrm>
          <a:prstGeom prst="rect">
            <a:avLst/>
          </a:prstGeom>
          <a:noFill/>
          <a:ln>
            <a:noFill/>
          </a:ln>
        </p:spPr>
        <p:txBody>
          <a:bodyPr wrap="square" rtlCol="0">
            <a:spAutoFit/>
          </a:bodyPr>
          <a:lstStyle/>
          <a:p>
            <a:r>
              <a:rPr lang="en-US" sz="2000" b="1" dirty="0" smtClean="0">
                <a:solidFill>
                  <a:schemeClr val="bg1"/>
                </a:solidFill>
              </a:rPr>
              <a:t>soil</a:t>
            </a:r>
            <a:endParaRPr lang="en-US" sz="2000" b="1" dirty="0">
              <a:solidFill>
                <a:schemeClr val="bg1"/>
              </a:solidFill>
            </a:endParaRPr>
          </a:p>
        </p:txBody>
      </p:sp>
      <p:sp>
        <p:nvSpPr>
          <p:cNvPr id="20" name="TextBox 19"/>
          <p:cNvSpPr txBox="1"/>
          <p:nvPr/>
        </p:nvSpPr>
        <p:spPr>
          <a:xfrm rot="16200000">
            <a:off x="4110938" y="5068365"/>
            <a:ext cx="1280160" cy="400110"/>
          </a:xfrm>
          <a:prstGeom prst="rect">
            <a:avLst/>
          </a:prstGeom>
          <a:noFill/>
          <a:ln>
            <a:noFill/>
          </a:ln>
        </p:spPr>
        <p:txBody>
          <a:bodyPr wrap="square" rtlCol="0">
            <a:spAutoFit/>
          </a:bodyPr>
          <a:lstStyle/>
          <a:p>
            <a:r>
              <a:rPr lang="en-US" sz="2000" b="1" dirty="0" smtClean="0">
                <a:solidFill>
                  <a:schemeClr val="bg1"/>
                </a:solidFill>
              </a:rPr>
              <a:t>genetics</a:t>
            </a:r>
            <a:endParaRPr lang="en-US" sz="2000" b="1" dirty="0">
              <a:solidFill>
                <a:schemeClr val="bg1"/>
              </a:solidFill>
            </a:endParaRPr>
          </a:p>
        </p:txBody>
      </p:sp>
      <p:sp>
        <p:nvSpPr>
          <p:cNvPr id="21" name="TextBox 20"/>
          <p:cNvSpPr txBox="1"/>
          <p:nvPr/>
        </p:nvSpPr>
        <p:spPr>
          <a:xfrm rot="16200000">
            <a:off x="5321068" y="5085087"/>
            <a:ext cx="1280160" cy="400110"/>
          </a:xfrm>
          <a:prstGeom prst="rect">
            <a:avLst/>
          </a:prstGeom>
          <a:noFill/>
          <a:ln>
            <a:noFill/>
          </a:ln>
        </p:spPr>
        <p:txBody>
          <a:bodyPr wrap="square" rtlCol="0">
            <a:spAutoFit/>
          </a:bodyPr>
          <a:lstStyle/>
          <a:p>
            <a:r>
              <a:rPr lang="en-US" sz="2000" b="1" dirty="0" smtClean="0">
                <a:solidFill>
                  <a:schemeClr val="bg1"/>
                </a:solidFill>
              </a:rPr>
              <a:t>stocking</a:t>
            </a:r>
            <a:endParaRPr lang="en-US" sz="2000" b="1" dirty="0">
              <a:solidFill>
                <a:schemeClr val="bg1"/>
              </a:solidFill>
            </a:endParaRPr>
          </a:p>
        </p:txBody>
      </p:sp>
    </p:spTree>
    <p:extLst>
      <p:ext uri="{BB962C8B-B14F-4D97-AF65-F5344CB8AC3E}">
        <p14:creationId xmlns:p14="http://schemas.microsoft.com/office/powerpoint/2010/main" val="29008766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err="1"/>
              <a:t>Agolada</a:t>
            </a:r>
            <a:r>
              <a:rPr lang="en-GB" dirty="0"/>
              <a:t> trial</a:t>
            </a:r>
          </a:p>
        </p:txBody>
      </p:sp>
      <p:sp>
        <p:nvSpPr>
          <p:cNvPr id="211971" name="Rectangle 3"/>
          <p:cNvSpPr>
            <a:spLocks noGrp="1" noChangeArrowheads="1"/>
          </p:cNvSpPr>
          <p:nvPr>
            <p:ph type="body" idx="1"/>
          </p:nvPr>
        </p:nvSpPr>
        <p:spPr>
          <a:xfrm>
            <a:off x="609600" y="1676400"/>
            <a:ext cx="7924800" cy="541338"/>
          </a:xfrm>
          <a:solidFill>
            <a:schemeClr val="bg1"/>
          </a:solidFill>
        </p:spPr>
        <p:txBody>
          <a:bodyPr/>
          <a:lstStyle/>
          <a:p>
            <a:pPr algn="ctr">
              <a:buFontTx/>
              <a:buNone/>
            </a:pPr>
            <a:r>
              <a:rPr lang="en-GB" u="sng" dirty="0" smtClean="0"/>
              <a:t>Some results</a:t>
            </a:r>
            <a:endParaRPr lang="en-GB" dirty="0"/>
          </a:p>
          <a:p>
            <a:pPr lvl="1" algn="ctr"/>
            <a:endParaRPr lang="en-GB" dirty="0"/>
          </a:p>
          <a:p>
            <a:pPr lvl="1" algn="ctr"/>
            <a:endParaRPr lang="en-GB" dirty="0"/>
          </a:p>
          <a:p>
            <a:pPr lvl="1" algn="ctr"/>
            <a:endParaRPr lang="en-GB" dirty="0"/>
          </a:p>
          <a:p>
            <a:pPr lvl="1" algn="ctr"/>
            <a:endParaRPr lang="en-GB" sz="800" dirty="0"/>
          </a:p>
          <a:p>
            <a:pPr lvl="1" algn="ctr"/>
            <a:endParaRPr lang="en-GB" dirty="0"/>
          </a:p>
          <a:p>
            <a:pPr lvl="1" algn="ctr"/>
            <a:endParaRPr lang="en-GB" dirty="0"/>
          </a:p>
          <a:p>
            <a:pPr lvl="1" algn="ctr"/>
            <a:endParaRPr lang="en-GB" sz="700" dirty="0"/>
          </a:p>
          <a:p>
            <a:pPr algn="ctr"/>
            <a:endParaRPr lang="en-GB" sz="700" dirty="0"/>
          </a:p>
          <a:p>
            <a:pPr algn="ctr"/>
            <a:endParaRPr lang="en-GB" sz="6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smtClean="0">
                <a:solidFill>
                  <a:schemeClr val="accent2"/>
                </a:solidFill>
              </a:rPr>
              <a:t>quadratic mean diameter</a:t>
            </a:r>
            <a:endParaRPr lang="en-US" dirty="0">
              <a:solidFill>
                <a:schemeClr val="accent2"/>
              </a:solidFill>
            </a:endParaRPr>
          </a:p>
        </p:txBody>
      </p:sp>
      <p:sp>
        <p:nvSpPr>
          <p:cNvPr id="200707"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0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dissolve">
                                      <p:cBhvr>
                                        <p:cTn id="7" dur="500"/>
                                        <p:tgtEl>
                                          <p:spTgt spid="20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solidFill>
                  <a:schemeClr val="accent2"/>
                </a:solidFill>
              </a:rPr>
              <a:t>quadratic mean diameter</a:t>
            </a:r>
            <a:endParaRPr lang="en-US" dirty="0">
              <a:solidFill>
                <a:schemeClr val="accent2"/>
              </a:solidFill>
            </a:endParaRPr>
          </a:p>
        </p:txBody>
      </p:sp>
      <p:sp>
        <p:nvSpPr>
          <p:cNvPr id="200707"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541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solidFill>
                  <a:schemeClr val="accent2"/>
                </a:solidFill>
              </a:rPr>
              <a:t>quadratic mean diameter</a:t>
            </a:r>
            <a:endParaRPr lang="en-US" dirty="0"/>
          </a:p>
        </p:txBody>
      </p:sp>
      <p:sp>
        <p:nvSpPr>
          <p:cNvPr id="200707"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451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4464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smtClean="0">
                <a:solidFill>
                  <a:schemeClr val="accent2"/>
                </a:solidFill>
              </a:rPr>
              <a:t>basal area</a:t>
            </a:r>
            <a:endParaRPr lang="en-US" dirty="0">
              <a:solidFill>
                <a:schemeClr val="accent2"/>
              </a:solidFill>
            </a:endParaRPr>
          </a:p>
        </p:txBody>
      </p:sp>
      <p:sp>
        <p:nvSpPr>
          <p:cNvPr id="201731"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1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487987"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1732"/>
                                        </p:tgtEl>
                                        <p:attrNameLst>
                                          <p:attrName>style.visibility</p:attrName>
                                        </p:attrNameLst>
                                      </p:cBhvr>
                                      <p:to>
                                        <p:strVal val="visible"/>
                                      </p:to>
                                    </p:set>
                                    <p:animEffect transition="in" filter="dissolve">
                                      <p:cBhvr>
                                        <p:cTn id="7" dur="5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solidFill>
                  <a:schemeClr val="accent2"/>
                </a:solidFill>
              </a:rPr>
              <a:t>basal area</a:t>
            </a:r>
            <a:endParaRPr lang="en-US" dirty="0">
              <a:solidFill>
                <a:schemeClr val="accent2"/>
              </a:solidFill>
            </a:endParaRPr>
          </a:p>
        </p:txBody>
      </p:sp>
      <p:sp>
        <p:nvSpPr>
          <p:cNvPr id="201731"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487987"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3849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solidFill>
                  <a:schemeClr val="accent2"/>
                </a:solidFill>
              </a:rPr>
              <a:t>basal area</a:t>
            </a:r>
            <a:endParaRPr lang="en-US" dirty="0">
              <a:solidFill>
                <a:schemeClr val="accent2"/>
              </a:solidFill>
            </a:endParaRPr>
          </a:p>
        </p:txBody>
      </p:sp>
      <p:sp>
        <p:nvSpPr>
          <p:cNvPr id="201731"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487987"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3910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solidFill>
                  <a:schemeClr val="accent2"/>
                </a:solidFill>
              </a:rPr>
              <a:t>volume</a:t>
            </a:r>
            <a:endParaRPr lang="en-US" dirty="0">
              <a:solidFill>
                <a:schemeClr val="accent2"/>
              </a:solidFill>
            </a:endParaRPr>
          </a:p>
        </p:txBody>
      </p:sp>
      <p:sp>
        <p:nvSpPr>
          <p:cNvPr id="202755"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2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02275"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dissolve">
                                      <p:cBhvr>
                                        <p:cTn id="7"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solidFill>
                  <a:schemeClr val="accent2"/>
                </a:solidFill>
              </a:rPr>
              <a:t>volume</a:t>
            </a:r>
            <a:endParaRPr lang="en-US" dirty="0">
              <a:solidFill>
                <a:schemeClr val="accent2"/>
              </a:solidFill>
            </a:endParaRPr>
          </a:p>
        </p:txBody>
      </p:sp>
      <p:sp>
        <p:nvSpPr>
          <p:cNvPr id="202755"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02275"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0884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a:solidFill>
                  <a:schemeClr val="accent2"/>
                </a:solidFill>
              </a:rPr>
              <a:t>volume</a:t>
            </a:r>
            <a:endParaRPr lang="en-US" dirty="0">
              <a:solidFill>
                <a:schemeClr val="accent2"/>
              </a:solidFill>
            </a:endParaRPr>
          </a:p>
        </p:txBody>
      </p:sp>
      <p:sp>
        <p:nvSpPr>
          <p:cNvPr id="202755"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02275"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24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42" name="Rectangle 3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41" name="Group 33"/>
          <p:cNvGrpSpPr>
            <a:grpSpLocks/>
          </p:cNvGrpSpPr>
          <p:nvPr/>
        </p:nvGrpSpPr>
        <p:grpSpPr bwMode="auto">
          <a:xfrm>
            <a:off x="1676400" y="2133600"/>
            <a:ext cx="7467600" cy="4405313"/>
            <a:chOff x="1008" y="1344"/>
            <a:chExt cx="4704" cy="2775"/>
          </a:xfrm>
        </p:grpSpPr>
        <p:sp>
          <p:nvSpPr>
            <p:cNvPr id="43013" name="Text Box 5"/>
            <p:cNvSpPr txBox="1">
              <a:spLocks noChangeArrowheads="1"/>
            </p:cNvSpPr>
            <p:nvPr/>
          </p:nvSpPr>
          <p:spPr bwMode="auto">
            <a:xfrm rot="-21591865">
              <a:off x="3024" y="3888"/>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008000"/>
                  </a:solidFill>
                  <a:latin typeface="Verdana" pitchFamily="34" charset="0"/>
                </a:rPr>
                <a:t>Adapted from Powers, 1999</a:t>
              </a:r>
            </a:p>
          </p:txBody>
        </p:sp>
        <p:sp>
          <p:nvSpPr>
            <p:cNvPr id="43036" name="Line 28"/>
            <p:cNvSpPr>
              <a:spLocks noChangeShapeType="1"/>
            </p:cNvSpPr>
            <p:nvPr/>
          </p:nvSpPr>
          <p:spPr bwMode="auto">
            <a:xfrm>
              <a:off x="1008"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7" name="Line 29"/>
            <p:cNvSpPr>
              <a:spLocks noChangeShapeType="1"/>
            </p:cNvSpPr>
            <p:nvPr/>
          </p:nvSpPr>
          <p:spPr bwMode="auto">
            <a:xfrm flipH="1">
              <a:off x="1008"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10" name="Rectangle 2"/>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endParaRPr lang="en-US" altLang="en-US" sz="2400"/>
          </a:p>
        </p:txBody>
      </p:sp>
      <p:pic>
        <p:nvPicPr>
          <p:cNvPr id="3" name="Picture 2"/>
          <p:cNvPicPr>
            <a:picLocks noChangeAspect="1"/>
          </p:cNvPicPr>
          <p:nvPr/>
        </p:nvPicPr>
        <p:blipFill rotWithShape="1">
          <a:blip r:embed="rId2"/>
          <a:srcRect l="9844" t="11511" r="2362" b="10004"/>
          <a:stretch/>
        </p:blipFill>
        <p:spPr>
          <a:xfrm>
            <a:off x="1829860" y="2569530"/>
            <a:ext cx="4774636" cy="3353741"/>
          </a:xfrm>
          <a:prstGeom prst="rect">
            <a:avLst/>
          </a:prstGeom>
        </p:spPr>
      </p:pic>
      <p:sp>
        <p:nvSpPr>
          <p:cNvPr id="43040" name="Text Box 32"/>
          <p:cNvSpPr txBox="1">
            <a:spLocks noChangeArrowheads="1"/>
          </p:cNvSpPr>
          <p:nvPr/>
        </p:nvSpPr>
        <p:spPr bwMode="auto">
          <a:xfrm>
            <a:off x="2496312" y="1686862"/>
            <a:ext cx="615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dirty="0" smtClean="0">
                <a:latin typeface="Verdana" pitchFamily="34" charset="0"/>
              </a:rPr>
              <a:t>Soil </a:t>
            </a:r>
            <a:r>
              <a:rPr lang="en-US" altLang="en-US" sz="2000" dirty="0" smtClean="0">
                <a:latin typeface="Verdana" pitchFamily="34" charset="0"/>
              </a:rPr>
              <a:t>amelioration (fertilization), genetics and stocking improved raises productivity to a new potential (limited by climate)</a:t>
            </a:r>
            <a:endParaRPr lang="en-US" altLang="en-US" sz="2000" dirty="0">
              <a:latin typeface="Verdana" pitchFamily="34" charset="0"/>
            </a:endParaRPr>
          </a:p>
        </p:txBody>
      </p:sp>
      <p:sp>
        <p:nvSpPr>
          <p:cNvPr id="43024" name="Line 16"/>
          <p:cNvSpPr>
            <a:spLocks noChangeShapeType="1"/>
          </p:cNvSpPr>
          <p:nvPr/>
        </p:nvSpPr>
        <p:spPr bwMode="auto">
          <a:xfrm>
            <a:off x="1676400" y="3137027"/>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1" name="Text Box 13"/>
          <p:cNvSpPr txBox="1">
            <a:spLocks noChangeArrowheads="1"/>
          </p:cNvSpPr>
          <p:nvPr/>
        </p:nvSpPr>
        <p:spPr bwMode="auto">
          <a:xfrm>
            <a:off x="6009076" y="3130975"/>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Potential</a:t>
            </a:r>
          </a:p>
        </p:txBody>
      </p:sp>
      <p:sp>
        <p:nvSpPr>
          <p:cNvPr id="43025" name="Text Box 17"/>
          <p:cNvSpPr txBox="1">
            <a:spLocks noChangeArrowheads="1"/>
          </p:cNvSpPr>
          <p:nvPr/>
        </p:nvSpPr>
        <p:spPr bwMode="auto">
          <a:xfrm>
            <a:off x="7330758" y="3121737"/>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 </a:t>
            </a:r>
            <a:r>
              <a:rPr lang="en-US" altLang="en-US" sz="2000" b="1" dirty="0" smtClean="0">
                <a:latin typeface="Verdana" pitchFamily="34" charset="0"/>
              </a:rPr>
              <a:t>= Actual</a:t>
            </a:r>
            <a:endParaRPr lang="en-US" altLang="en-US" sz="2000" b="1" dirty="0">
              <a:latin typeface="Verdana" pitchFamily="34" charset="0"/>
            </a:endParaRPr>
          </a:p>
        </p:txBody>
      </p:sp>
      <p:sp>
        <p:nvSpPr>
          <p:cNvPr id="16" name="Line 12"/>
          <p:cNvSpPr>
            <a:spLocks noChangeShapeType="1"/>
          </p:cNvSpPr>
          <p:nvPr/>
        </p:nvSpPr>
        <p:spPr bwMode="auto">
          <a:xfrm>
            <a:off x="1676400" y="4191635"/>
            <a:ext cx="5911850" cy="0"/>
          </a:xfrm>
          <a:prstGeom prst="line">
            <a:avLst/>
          </a:prstGeom>
          <a:noFill/>
          <a:ln w="38100">
            <a:solidFill>
              <a:schemeClr val="bg1">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7" name="Straight Arrow Connector 16"/>
          <p:cNvCxnSpPr/>
          <p:nvPr/>
        </p:nvCxnSpPr>
        <p:spPr bwMode="auto">
          <a:xfrm>
            <a:off x="7467600" y="3130975"/>
            <a:ext cx="0" cy="1052101"/>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rot="16200000">
            <a:off x="1765607" y="5046940"/>
            <a:ext cx="1280160" cy="400110"/>
          </a:xfrm>
          <a:prstGeom prst="rect">
            <a:avLst/>
          </a:prstGeom>
          <a:noFill/>
          <a:ln>
            <a:noFill/>
          </a:ln>
        </p:spPr>
        <p:txBody>
          <a:bodyPr wrap="square" rtlCol="0">
            <a:spAutoFit/>
          </a:bodyPr>
          <a:lstStyle/>
          <a:p>
            <a:r>
              <a:rPr lang="en-US" sz="2000" b="1" dirty="0" smtClean="0">
                <a:solidFill>
                  <a:schemeClr val="bg1"/>
                </a:solidFill>
              </a:rPr>
              <a:t>climate</a:t>
            </a:r>
            <a:endParaRPr lang="en-US" sz="2000" b="1" dirty="0">
              <a:solidFill>
                <a:schemeClr val="bg1"/>
              </a:solidFill>
            </a:endParaRPr>
          </a:p>
        </p:txBody>
      </p:sp>
      <p:sp>
        <p:nvSpPr>
          <p:cNvPr id="21" name="TextBox 20"/>
          <p:cNvSpPr txBox="1"/>
          <p:nvPr/>
        </p:nvSpPr>
        <p:spPr>
          <a:xfrm rot="16200000">
            <a:off x="2938273" y="5019485"/>
            <a:ext cx="1280160" cy="400110"/>
          </a:xfrm>
          <a:prstGeom prst="rect">
            <a:avLst/>
          </a:prstGeom>
          <a:noFill/>
          <a:ln>
            <a:noFill/>
          </a:ln>
        </p:spPr>
        <p:txBody>
          <a:bodyPr wrap="square" rtlCol="0">
            <a:spAutoFit/>
          </a:bodyPr>
          <a:lstStyle/>
          <a:p>
            <a:r>
              <a:rPr lang="en-US" sz="2000" b="1" dirty="0" smtClean="0">
                <a:solidFill>
                  <a:schemeClr val="bg1"/>
                </a:solidFill>
              </a:rPr>
              <a:t>soil</a:t>
            </a:r>
            <a:endParaRPr lang="en-US" sz="2000" b="1" dirty="0">
              <a:solidFill>
                <a:schemeClr val="bg1"/>
              </a:solidFill>
            </a:endParaRPr>
          </a:p>
        </p:txBody>
      </p:sp>
      <p:sp>
        <p:nvSpPr>
          <p:cNvPr id="22" name="TextBox 21"/>
          <p:cNvSpPr txBox="1"/>
          <p:nvPr/>
        </p:nvSpPr>
        <p:spPr>
          <a:xfrm rot="16200000">
            <a:off x="4110938" y="5068365"/>
            <a:ext cx="1280160" cy="400110"/>
          </a:xfrm>
          <a:prstGeom prst="rect">
            <a:avLst/>
          </a:prstGeom>
          <a:noFill/>
          <a:ln>
            <a:noFill/>
          </a:ln>
        </p:spPr>
        <p:txBody>
          <a:bodyPr wrap="square" rtlCol="0">
            <a:spAutoFit/>
          </a:bodyPr>
          <a:lstStyle/>
          <a:p>
            <a:r>
              <a:rPr lang="en-US" sz="2000" b="1" dirty="0" smtClean="0">
                <a:solidFill>
                  <a:schemeClr val="bg1"/>
                </a:solidFill>
              </a:rPr>
              <a:t>genetics</a:t>
            </a:r>
            <a:endParaRPr lang="en-US" sz="2000" b="1" dirty="0">
              <a:solidFill>
                <a:schemeClr val="bg1"/>
              </a:solidFill>
            </a:endParaRPr>
          </a:p>
        </p:txBody>
      </p:sp>
      <p:sp>
        <p:nvSpPr>
          <p:cNvPr id="23" name="TextBox 22"/>
          <p:cNvSpPr txBox="1"/>
          <p:nvPr/>
        </p:nvSpPr>
        <p:spPr>
          <a:xfrm rot="16200000">
            <a:off x="5321068" y="5085087"/>
            <a:ext cx="1280160" cy="400110"/>
          </a:xfrm>
          <a:prstGeom prst="rect">
            <a:avLst/>
          </a:prstGeom>
          <a:noFill/>
          <a:ln>
            <a:noFill/>
          </a:ln>
        </p:spPr>
        <p:txBody>
          <a:bodyPr wrap="square" rtlCol="0">
            <a:spAutoFit/>
          </a:bodyPr>
          <a:lstStyle/>
          <a:p>
            <a:r>
              <a:rPr lang="en-US" sz="2000" b="1" dirty="0" smtClean="0">
                <a:solidFill>
                  <a:schemeClr val="bg1"/>
                </a:solidFill>
              </a:rPr>
              <a:t>stocking</a:t>
            </a:r>
            <a:endParaRPr lang="en-US" sz="2000" b="1" dirty="0">
              <a:solidFill>
                <a:schemeClr val="bg1"/>
              </a:solidFill>
            </a:endParaRPr>
          </a:p>
        </p:txBody>
      </p:sp>
    </p:spTree>
    <p:extLst>
      <p:ext uri="{BB962C8B-B14F-4D97-AF65-F5344CB8AC3E}">
        <p14:creationId xmlns:p14="http://schemas.microsoft.com/office/powerpoint/2010/main" val="32513107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smtClean="0">
                <a:solidFill>
                  <a:schemeClr val="accent2"/>
                </a:solidFill>
              </a:rPr>
              <a:t>biomass</a:t>
            </a:r>
            <a:endParaRPr lang="en-US" dirty="0">
              <a:solidFill>
                <a:schemeClr val="accent2"/>
              </a:solidFill>
            </a:endParaRPr>
          </a:p>
        </p:txBody>
      </p:sp>
      <p:sp>
        <p:nvSpPr>
          <p:cNvPr id="203779"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3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2132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dissolve">
                                      <p:cBhvr>
                                        <p:cTn id="7" dur="500"/>
                                        <p:tgtEl>
                                          <p:spTgt spid="20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smtClean="0">
                <a:solidFill>
                  <a:schemeClr val="accent2"/>
                </a:solidFill>
              </a:rPr>
              <a:t>biomass</a:t>
            </a:r>
            <a:endParaRPr lang="en-US" dirty="0">
              <a:solidFill>
                <a:schemeClr val="accent2"/>
              </a:solidFill>
            </a:endParaRPr>
          </a:p>
        </p:txBody>
      </p:sp>
      <p:sp>
        <p:nvSpPr>
          <p:cNvPr id="203779"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2132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4993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err="1"/>
              <a:t>Agolada</a:t>
            </a:r>
            <a:r>
              <a:rPr lang="en-US" dirty="0"/>
              <a:t> trial</a:t>
            </a:r>
            <a:br>
              <a:rPr lang="en-US" dirty="0"/>
            </a:br>
            <a:r>
              <a:rPr lang="en-US" sz="2400" dirty="0" smtClean="0">
                <a:solidFill>
                  <a:schemeClr val="accent2"/>
                </a:solidFill>
              </a:rPr>
              <a:t>biomass</a:t>
            </a:r>
            <a:endParaRPr lang="en-US" dirty="0">
              <a:solidFill>
                <a:schemeClr val="accent2"/>
              </a:solidFill>
            </a:endParaRPr>
          </a:p>
        </p:txBody>
      </p:sp>
      <p:sp>
        <p:nvSpPr>
          <p:cNvPr id="203779" name="Rectangle 3"/>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690688"/>
            <a:ext cx="552132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1361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60099" name="Rectangle 3"/>
          <p:cNvSpPr>
            <a:spLocks noGrp="1" noChangeArrowheads="1"/>
          </p:cNvSpPr>
          <p:nvPr>
            <p:ph type="title"/>
          </p:nvPr>
        </p:nvSpPr>
        <p:spPr>
          <a:ln/>
          <a:extLst>
            <a:ext uri="{91240B29-F687-4F45-9708-019B960494DF}">
              <a14:hiddenLine xmlns:a14="http://schemas.microsoft.com/office/drawing/2010/main" w="76200" cmpd="sng">
                <a:solidFill>
                  <a:schemeClr val="tx1"/>
                </a:solidFill>
                <a:miter lim="800000"/>
                <a:headEnd/>
                <a:tailEnd/>
              </a14:hiddenLine>
            </a:ext>
          </a:extLst>
        </p:spPr>
        <p:txBody>
          <a:bodyPr/>
          <a:lstStyle/>
          <a:p>
            <a:r>
              <a:rPr lang="en-GB" dirty="0" smtClean="0"/>
              <a:t>Some final </a:t>
            </a:r>
            <a:r>
              <a:rPr lang="en-GB" dirty="0" err="1" smtClean="0"/>
              <a:t>coments</a:t>
            </a:r>
            <a:endParaRPr lang="en-GB" dirty="0"/>
          </a:p>
        </p:txBody>
      </p:sp>
      <p:sp>
        <p:nvSpPr>
          <p:cNvPr id="260100" name="Rectangle 4"/>
          <p:cNvSpPr>
            <a:spLocks noGrp="1" noChangeArrowheads="1"/>
          </p:cNvSpPr>
          <p:nvPr>
            <p:ph type="body" idx="1"/>
          </p:nvPr>
        </p:nvSpPr>
        <p:spPr/>
        <p:txBody>
          <a:bodyPr/>
          <a:lstStyle/>
          <a:p>
            <a:r>
              <a:rPr lang="en-GB" sz="2000" dirty="0" smtClean="0"/>
              <a:t>Productivity of eucalypt in Portugal may achieve very high values by optimizing all the factors that control PPS:</a:t>
            </a:r>
          </a:p>
          <a:p>
            <a:pPr lvl="1"/>
            <a:r>
              <a:rPr lang="en-GB" sz="1800" dirty="0" smtClean="0"/>
              <a:t>Water and nutrients availability</a:t>
            </a:r>
          </a:p>
          <a:p>
            <a:pPr lvl="1"/>
            <a:r>
              <a:rPr lang="en-GB" sz="1800" dirty="0" smtClean="0"/>
              <a:t>Genetic material</a:t>
            </a:r>
          </a:p>
          <a:p>
            <a:pPr lvl="1"/>
            <a:r>
              <a:rPr lang="en-GB" sz="1800" dirty="0" smtClean="0"/>
              <a:t>Density at planting</a:t>
            </a:r>
          </a:p>
          <a:p>
            <a:pPr lvl="1"/>
            <a:r>
              <a:rPr lang="en-GB" sz="1800" dirty="0" smtClean="0"/>
              <a:t>Weed control</a:t>
            </a:r>
          </a:p>
          <a:p>
            <a:r>
              <a:rPr lang="en-GB" sz="2000" dirty="0" smtClean="0"/>
              <a:t>Are we doing a good job?</a:t>
            </a:r>
          </a:p>
          <a:p>
            <a:r>
              <a:rPr lang="en-GB" sz="2000" dirty="0" smtClean="0"/>
              <a:t>Or is there still a “world” to explore? </a:t>
            </a:r>
          </a:p>
          <a:p>
            <a:r>
              <a:rPr lang="en-GB" sz="2000" dirty="0" smtClean="0"/>
              <a:t>Is it possible to produce more in the same area?</a:t>
            </a:r>
          </a:p>
          <a:p>
            <a:pPr lvl="1"/>
            <a:endParaRPr lang="en-GB" sz="1800" dirty="0"/>
          </a:p>
          <a:p>
            <a:endParaRPr lang="en-GB" sz="600" dirty="0"/>
          </a:p>
          <a:p>
            <a:endParaRPr lang="en-GB" sz="500" dirty="0"/>
          </a:p>
        </p:txBody>
      </p:sp>
    </p:spTree>
    <p:extLst>
      <p:ext uri="{BB962C8B-B14F-4D97-AF65-F5344CB8AC3E}">
        <p14:creationId xmlns:p14="http://schemas.microsoft.com/office/powerpoint/2010/main" val="1089970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100">
                                            <p:txEl>
                                              <p:pRg st="0" end="0"/>
                                            </p:txEl>
                                          </p:spTgt>
                                        </p:tgtEl>
                                        <p:attrNameLst>
                                          <p:attrName>style.visibility</p:attrName>
                                        </p:attrNameLst>
                                      </p:cBhvr>
                                      <p:to>
                                        <p:strVal val="visible"/>
                                      </p:to>
                                    </p:set>
                                    <p:animEffect transition="in" filter="wipe(left)">
                                      <p:cBhvr>
                                        <p:cTn id="7" dur="500"/>
                                        <p:tgtEl>
                                          <p:spTgt spid="260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100">
                                            <p:txEl>
                                              <p:pRg st="1" end="1"/>
                                            </p:txEl>
                                          </p:spTgt>
                                        </p:tgtEl>
                                        <p:attrNameLst>
                                          <p:attrName>style.visibility</p:attrName>
                                        </p:attrNameLst>
                                      </p:cBhvr>
                                      <p:to>
                                        <p:strVal val="visible"/>
                                      </p:to>
                                    </p:set>
                                    <p:animEffect transition="in" filter="wipe(left)">
                                      <p:cBhvr>
                                        <p:cTn id="12" dur="500"/>
                                        <p:tgtEl>
                                          <p:spTgt spid="260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100">
                                            <p:txEl>
                                              <p:pRg st="2" end="2"/>
                                            </p:txEl>
                                          </p:spTgt>
                                        </p:tgtEl>
                                        <p:attrNameLst>
                                          <p:attrName>style.visibility</p:attrName>
                                        </p:attrNameLst>
                                      </p:cBhvr>
                                      <p:to>
                                        <p:strVal val="visible"/>
                                      </p:to>
                                    </p:set>
                                    <p:animEffect transition="in" filter="wipe(left)">
                                      <p:cBhvr>
                                        <p:cTn id="17" dur="500"/>
                                        <p:tgtEl>
                                          <p:spTgt spid="260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0100">
                                            <p:txEl>
                                              <p:pRg st="3" end="3"/>
                                            </p:txEl>
                                          </p:spTgt>
                                        </p:tgtEl>
                                        <p:attrNameLst>
                                          <p:attrName>style.visibility</p:attrName>
                                        </p:attrNameLst>
                                      </p:cBhvr>
                                      <p:to>
                                        <p:strVal val="visible"/>
                                      </p:to>
                                    </p:set>
                                    <p:animEffect transition="in" filter="wipe(left)">
                                      <p:cBhvr>
                                        <p:cTn id="22" dur="500"/>
                                        <p:tgtEl>
                                          <p:spTgt spid="260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0100">
                                            <p:txEl>
                                              <p:pRg st="4" end="4"/>
                                            </p:txEl>
                                          </p:spTgt>
                                        </p:tgtEl>
                                        <p:attrNameLst>
                                          <p:attrName>style.visibility</p:attrName>
                                        </p:attrNameLst>
                                      </p:cBhvr>
                                      <p:to>
                                        <p:strVal val="visible"/>
                                      </p:to>
                                    </p:set>
                                    <p:animEffect transition="in" filter="wipe(left)">
                                      <p:cBhvr>
                                        <p:cTn id="27" dur="500"/>
                                        <p:tgtEl>
                                          <p:spTgt spid="260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0100">
                                            <p:txEl>
                                              <p:pRg st="5" end="5"/>
                                            </p:txEl>
                                          </p:spTgt>
                                        </p:tgtEl>
                                        <p:attrNameLst>
                                          <p:attrName>style.visibility</p:attrName>
                                        </p:attrNameLst>
                                      </p:cBhvr>
                                      <p:to>
                                        <p:strVal val="visible"/>
                                      </p:to>
                                    </p:set>
                                    <p:animEffect transition="in" filter="wipe(left)">
                                      <p:cBhvr>
                                        <p:cTn id="32" dur="500"/>
                                        <p:tgtEl>
                                          <p:spTgt spid="2601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0100">
                                            <p:txEl>
                                              <p:pRg st="6" end="6"/>
                                            </p:txEl>
                                          </p:spTgt>
                                        </p:tgtEl>
                                        <p:attrNameLst>
                                          <p:attrName>style.visibility</p:attrName>
                                        </p:attrNameLst>
                                      </p:cBhvr>
                                      <p:to>
                                        <p:strVal val="visible"/>
                                      </p:to>
                                    </p:set>
                                    <p:animEffect transition="in" filter="wipe(left)">
                                      <p:cBhvr>
                                        <p:cTn id="37" dur="500"/>
                                        <p:tgtEl>
                                          <p:spTgt spid="2601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0100">
                                            <p:txEl>
                                              <p:pRg st="7" end="7"/>
                                            </p:txEl>
                                          </p:spTgt>
                                        </p:tgtEl>
                                        <p:attrNameLst>
                                          <p:attrName>style.visibility</p:attrName>
                                        </p:attrNameLst>
                                      </p:cBhvr>
                                      <p:to>
                                        <p:strVal val="visible"/>
                                      </p:to>
                                    </p:set>
                                    <p:animEffect transition="in" filter="wipe(left)">
                                      <p:cBhvr>
                                        <p:cTn id="42" dur="500"/>
                                        <p:tgtEl>
                                          <p:spTgt spid="260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build="p" bldLvl="3"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5084763" y="3844924"/>
            <a:ext cx="3325812" cy="2155825"/>
            <a:chOff x="1137" y="1432"/>
            <a:chExt cx="2095" cy="1358"/>
          </a:xfrm>
        </p:grpSpPr>
        <p:sp>
          <p:nvSpPr>
            <p:cNvPr id="210947" name="Oval 3"/>
            <p:cNvSpPr>
              <a:spLocks noChangeArrowheads="1"/>
            </p:cNvSpPr>
            <p:nvPr/>
          </p:nvSpPr>
          <p:spPr bwMode="auto">
            <a:xfrm>
              <a:off x="1137" y="1432"/>
              <a:ext cx="2095" cy="135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48" name="Text Box 4"/>
            <p:cNvSpPr txBox="1">
              <a:spLocks noChangeArrowheads="1"/>
            </p:cNvSpPr>
            <p:nvPr/>
          </p:nvSpPr>
          <p:spPr bwMode="auto">
            <a:xfrm>
              <a:off x="1389" y="1490"/>
              <a:ext cx="1663"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dirty="0" smtClean="0">
                  <a:latin typeface="Tahoma" pitchFamily="34" charset="0"/>
                </a:rPr>
                <a:t>The end!!</a:t>
              </a:r>
              <a:endParaRPr lang="en-US" sz="6000" b="1" dirty="0">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p:cTn id="7" dur="1000" fill="hold"/>
                                        <p:tgtEl>
                                          <p:spTgt spid="210946"/>
                                        </p:tgtEl>
                                        <p:attrNameLst>
                                          <p:attrName>ppt_w</p:attrName>
                                        </p:attrNameLst>
                                      </p:cBhvr>
                                      <p:tavLst>
                                        <p:tav tm="0">
                                          <p:val>
                                            <p:fltVal val="0"/>
                                          </p:val>
                                        </p:tav>
                                        <p:tav tm="100000">
                                          <p:val>
                                            <p:strVal val="#ppt_w"/>
                                          </p:val>
                                        </p:tav>
                                      </p:tavLst>
                                    </p:anim>
                                    <p:anim calcmode="lin" valueType="num">
                                      <p:cBhvr>
                                        <p:cTn id="8" dur="1000" fill="hold"/>
                                        <p:tgtEl>
                                          <p:spTgt spid="210946"/>
                                        </p:tgtEl>
                                        <p:attrNameLst>
                                          <p:attrName>ppt_h</p:attrName>
                                        </p:attrNameLst>
                                      </p:cBhvr>
                                      <p:tavLst>
                                        <p:tav tm="0">
                                          <p:val>
                                            <p:fltVal val="0"/>
                                          </p:val>
                                        </p:tav>
                                        <p:tav tm="100000">
                                          <p:val>
                                            <p:strVal val="#ppt_h"/>
                                          </p:val>
                                        </p:tav>
                                      </p:tavLst>
                                    </p:anim>
                                    <p:anim calcmode="lin" valueType="num">
                                      <p:cBhvr>
                                        <p:cTn id="9" dur="1000" fill="hold"/>
                                        <p:tgtEl>
                                          <p:spTgt spid="2109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09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42" name="Rectangle 3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41" name="Group 33"/>
          <p:cNvGrpSpPr>
            <a:grpSpLocks/>
          </p:cNvGrpSpPr>
          <p:nvPr/>
        </p:nvGrpSpPr>
        <p:grpSpPr bwMode="auto">
          <a:xfrm>
            <a:off x="1676400" y="2133600"/>
            <a:ext cx="7467600" cy="4405313"/>
            <a:chOff x="1008" y="1344"/>
            <a:chExt cx="4704" cy="2775"/>
          </a:xfrm>
        </p:grpSpPr>
        <p:sp>
          <p:nvSpPr>
            <p:cNvPr id="43013" name="Text Box 5"/>
            <p:cNvSpPr txBox="1">
              <a:spLocks noChangeArrowheads="1"/>
            </p:cNvSpPr>
            <p:nvPr/>
          </p:nvSpPr>
          <p:spPr bwMode="auto">
            <a:xfrm rot="-21591865">
              <a:off x="3024" y="3888"/>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008000"/>
                  </a:solidFill>
                  <a:latin typeface="Verdana" pitchFamily="34" charset="0"/>
                </a:rPr>
                <a:t>Adapted from Powers, 1999</a:t>
              </a:r>
            </a:p>
          </p:txBody>
        </p:sp>
        <p:sp>
          <p:nvSpPr>
            <p:cNvPr id="43036" name="Line 28"/>
            <p:cNvSpPr>
              <a:spLocks noChangeShapeType="1"/>
            </p:cNvSpPr>
            <p:nvPr/>
          </p:nvSpPr>
          <p:spPr bwMode="auto">
            <a:xfrm>
              <a:off x="1008"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7" name="Line 29"/>
            <p:cNvSpPr>
              <a:spLocks noChangeShapeType="1"/>
            </p:cNvSpPr>
            <p:nvPr/>
          </p:nvSpPr>
          <p:spPr bwMode="auto">
            <a:xfrm flipH="1">
              <a:off x="1008"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10" name="Rectangle 2"/>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endParaRPr lang="en-US" altLang="en-US" sz="2400"/>
          </a:p>
        </p:txBody>
      </p:sp>
      <p:cxnSp>
        <p:nvCxnSpPr>
          <p:cNvPr id="5" name="Straight Arrow Connector 4"/>
          <p:cNvCxnSpPr>
            <a:stCxn id="19" idx="1"/>
            <a:endCxn id="43024" idx="1"/>
          </p:cNvCxnSpPr>
          <p:nvPr/>
        </p:nvCxnSpPr>
        <p:spPr bwMode="auto">
          <a:xfrm>
            <a:off x="7588250" y="3137028"/>
            <a:ext cx="0" cy="1719072"/>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40" name="Text Box 32"/>
          <p:cNvSpPr txBox="1">
            <a:spLocks noChangeArrowheads="1"/>
          </p:cNvSpPr>
          <p:nvPr/>
        </p:nvSpPr>
        <p:spPr bwMode="auto">
          <a:xfrm>
            <a:off x="2496312" y="1686862"/>
            <a:ext cx="61523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dirty="0" smtClean="0">
                <a:latin typeface="Verdana" pitchFamily="34" charset="0"/>
              </a:rPr>
              <a:t>If soi</a:t>
            </a:r>
            <a:r>
              <a:rPr lang="en-US" altLang="en-US" sz="2000" dirty="0" smtClean="0">
                <a:latin typeface="Verdana" pitchFamily="34" charset="0"/>
              </a:rPr>
              <a:t>l is degraded, productivity drops </a:t>
            </a:r>
          </a:p>
          <a:p>
            <a:pPr algn="r">
              <a:spcBef>
                <a:spcPct val="50000"/>
              </a:spcBef>
            </a:pPr>
            <a:r>
              <a:rPr lang="en-US" altLang="en-US" sz="2000" dirty="0" smtClean="0">
                <a:latin typeface="Verdana" pitchFamily="34" charset="0"/>
              </a:rPr>
              <a:t>(new potential is set by the soil)</a:t>
            </a:r>
            <a:endParaRPr lang="en-US" altLang="en-US" sz="2000" dirty="0">
              <a:latin typeface="Verdana" pitchFamily="34" charset="0"/>
            </a:endParaRPr>
          </a:p>
        </p:txBody>
      </p:sp>
      <p:pic>
        <p:nvPicPr>
          <p:cNvPr id="18" name="Picture 17"/>
          <p:cNvPicPr>
            <a:picLocks noChangeAspect="1"/>
          </p:cNvPicPr>
          <p:nvPr/>
        </p:nvPicPr>
        <p:blipFill rotWithShape="1">
          <a:blip r:embed="rId2"/>
          <a:srcRect l="7743" t="10180" b="9517"/>
          <a:stretch/>
        </p:blipFill>
        <p:spPr>
          <a:xfrm>
            <a:off x="1694687" y="2522384"/>
            <a:ext cx="5000110" cy="3421216"/>
          </a:xfrm>
          <a:prstGeom prst="rect">
            <a:avLst/>
          </a:prstGeom>
        </p:spPr>
      </p:pic>
      <p:sp>
        <p:nvSpPr>
          <p:cNvPr id="19" name="Line 16"/>
          <p:cNvSpPr>
            <a:spLocks noChangeShapeType="1"/>
          </p:cNvSpPr>
          <p:nvPr/>
        </p:nvSpPr>
        <p:spPr bwMode="auto">
          <a:xfrm>
            <a:off x="1676400" y="3137027"/>
            <a:ext cx="5911850" cy="0"/>
          </a:xfrm>
          <a:prstGeom prst="line">
            <a:avLst/>
          </a:prstGeom>
          <a:noFill/>
          <a:ln w="38100">
            <a:solidFill>
              <a:schemeClr val="bg1">
                <a:lumMod val="6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4" name="Line 16"/>
          <p:cNvSpPr>
            <a:spLocks noChangeShapeType="1"/>
          </p:cNvSpPr>
          <p:nvPr/>
        </p:nvSpPr>
        <p:spPr bwMode="auto">
          <a:xfrm>
            <a:off x="1676400" y="4856099"/>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13"/>
          <p:cNvSpPr txBox="1">
            <a:spLocks noChangeArrowheads="1"/>
          </p:cNvSpPr>
          <p:nvPr/>
        </p:nvSpPr>
        <p:spPr bwMode="auto">
          <a:xfrm>
            <a:off x="5952313" y="4932239"/>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Potential</a:t>
            </a:r>
          </a:p>
        </p:txBody>
      </p:sp>
      <p:sp>
        <p:nvSpPr>
          <p:cNvPr id="23" name="Text Box 17"/>
          <p:cNvSpPr txBox="1">
            <a:spLocks noChangeArrowheads="1"/>
          </p:cNvSpPr>
          <p:nvPr/>
        </p:nvSpPr>
        <p:spPr bwMode="auto">
          <a:xfrm>
            <a:off x="7273995" y="4923001"/>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 </a:t>
            </a:r>
            <a:r>
              <a:rPr lang="en-US" altLang="en-US" sz="2000" b="1" dirty="0" smtClean="0">
                <a:latin typeface="Verdana" pitchFamily="34" charset="0"/>
              </a:rPr>
              <a:t>= Actual</a:t>
            </a:r>
            <a:endParaRPr lang="en-US" altLang="en-US" sz="2000" b="1" dirty="0">
              <a:latin typeface="Verdana" pitchFamily="34" charset="0"/>
            </a:endParaRPr>
          </a:p>
        </p:txBody>
      </p:sp>
      <p:sp>
        <p:nvSpPr>
          <p:cNvPr id="24" name="TextBox 23"/>
          <p:cNvSpPr txBox="1"/>
          <p:nvPr/>
        </p:nvSpPr>
        <p:spPr>
          <a:xfrm rot="16200000">
            <a:off x="1665023" y="5046940"/>
            <a:ext cx="1280160" cy="400110"/>
          </a:xfrm>
          <a:prstGeom prst="rect">
            <a:avLst/>
          </a:prstGeom>
          <a:noFill/>
          <a:ln>
            <a:noFill/>
          </a:ln>
        </p:spPr>
        <p:txBody>
          <a:bodyPr wrap="square" rtlCol="0">
            <a:spAutoFit/>
          </a:bodyPr>
          <a:lstStyle/>
          <a:p>
            <a:r>
              <a:rPr lang="en-US" sz="2000" b="1" dirty="0" smtClean="0">
                <a:solidFill>
                  <a:schemeClr val="bg1"/>
                </a:solidFill>
              </a:rPr>
              <a:t>climate</a:t>
            </a:r>
            <a:endParaRPr lang="en-US" sz="2000" b="1" dirty="0">
              <a:solidFill>
                <a:schemeClr val="bg1"/>
              </a:solidFill>
            </a:endParaRPr>
          </a:p>
        </p:txBody>
      </p:sp>
      <p:sp>
        <p:nvSpPr>
          <p:cNvPr id="25" name="TextBox 24"/>
          <p:cNvSpPr txBox="1"/>
          <p:nvPr/>
        </p:nvSpPr>
        <p:spPr>
          <a:xfrm rot="16200000">
            <a:off x="2837689" y="5019485"/>
            <a:ext cx="1280160" cy="400110"/>
          </a:xfrm>
          <a:prstGeom prst="rect">
            <a:avLst/>
          </a:prstGeom>
          <a:noFill/>
          <a:ln>
            <a:noFill/>
          </a:ln>
        </p:spPr>
        <p:txBody>
          <a:bodyPr wrap="square" rtlCol="0">
            <a:spAutoFit/>
          </a:bodyPr>
          <a:lstStyle/>
          <a:p>
            <a:r>
              <a:rPr lang="en-US" sz="2000" b="1" dirty="0" smtClean="0">
                <a:solidFill>
                  <a:schemeClr val="bg1"/>
                </a:solidFill>
              </a:rPr>
              <a:t>soil</a:t>
            </a:r>
            <a:endParaRPr lang="en-US" sz="2000" b="1" dirty="0">
              <a:solidFill>
                <a:schemeClr val="bg1"/>
              </a:solidFill>
            </a:endParaRPr>
          </a:p>
        </p:txBody>
      </p:sp>
      <p:sp>
        <p:nvSpPr>
          <p:cNvPr id="26" name="TextBox 25"/>
          <p:cNvSpPr txBox="1"/>
          <p:nvPr/>
        </p:nvSpPr>
        <p:spPr>
          <a:xfrm rot="16200000">
            <a:off x="4010354" y="5068365"/>
            <a:ext cx="1280160" cy="400110"/>
          </a:xfrm>
          <a:prstGeom prst="rect">
            <a:avLst/>
          </a:prstGeom>
          <a:noFill/>
          <a:ln>
            <a:noFill/>
          </a:ln>
        </p:spPr>
        <p:txBody>
          <a:bodyPr wrap="square" rtlCol="0">
            <a:spAutoFit/>
          </a:bodyPr>
          <a:lstStyle/>
          <a:p>
            <a:r>
              <a:rPr lang="en-US" sz="2000" b="1" dirty="0" smtClean="0">
                <a:solidFill>
                  <a:schemeClr val="bg1"/>
                </a:solidFill>
              </a:rPr>
              <a:t>genetics</a:t>
            </a:r>
            <a:endParaRPr lang="en-US" sz="2000" b="1" dirty="0">
              <a:solidFill>
                <a:schemeClr val="bg1"/>
              </a:solidFill>
            </a:endParaRPr>
          </a:p>
        </p:txBody>
      </p:sp>
      <p:sp>
        <p:nvSpPr>
          <p:cNvPr id="27" name="TextBox 26"/>
          <p:cNvSpPr txBox="1"/>
          <p:nvPr/>
        </p:nvSpPr>
        <p:spPr>
          <a:xfrm rot="16200000">
            <a:off x="5220484" y="5085087"/>
            <a:ext cx="1280160" cy="400110"/>
          </a:xfrm>
          <a:prstGeom prst="rect">
            <a:avLst/>
          </a:prstGeom>
          <a:noFill/>
          <a:ln>
            <a:noFill/>
          </a:ln>
        </p:spPr>
        <p:txBody>
          <a:bodyPr wrap="square" rtlCol="0">
            <a:spAutoFit/>
          </a:bodyPr>
          <a:lstStyle/>
          <a:p>
            <a:r>
              <a:rPr lang="en-US" sz="2000" b="1" dirty="0" smtClean="0">
                <a:solidFill>
                  <a:schemeClr val="bg1"/>
                </a:solidFill>
              </a:rPr>
              <a:t>stocking</a:t>
            </a:r>
            <a:endParaRPr lang="en-US" sz="2000" b="1" dirty="0">
              <a:solidFill>
                <a:schemeClr val="bg1"/>
              </a:solidFill>
            </a:endParaRPr>
          </a:p>
        </p:txBody>
      </p:sp>
    </p:spTree>
    <p:extLst>
      <p:ext uri="{BB962C8B-B14F-4D97-AF65-F5344CB8AC3E}">
        <p14:creationId xmlns:p14="http://schemas.microsoft.com/office/powerpoint/2010/main" val="2187308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42" name="Rectangle 34"/>
          <p:cNvSpPr>
            <a:spLocks noChangeArrowheads="1"/>
          </p:cNvSpPr>
          <p:nvPr/>
        </p:nvSpPr>
        <p:spPr bwMode="auto">
          <a:xfrm>
            <a:off x="381000" y="1600200"/>
            <a:ext cx="8458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41" name="Group 33"/>
          <p:cNvGrpSpPr>
            <a:grpSpLocks/>
          </p:cNvGrpSpPr>
          <p:nvPr/>
        </p:nvGrpSpPr>
        <p:grpSpPr bwMode="auto">
          <a:xfrm>
            <a:off x="1676400" y="2133600"/>
            <a:ext cx="7467600" cy="4405313"/>
            <a:chOff x="1008" y="1344"/>
            <a:chExt cx="4704" cy="2775"/>
          </a:xfrm>
        </p:grpSpPr>
        <p:sp>
          <p:nvSpPr>
            <p:cNvPr id="43013" name="Text Box 5"/>
            <p:cNvSpPr txBox="1">
              <a:spLocks noChangeArrowheads="1"/>
            </p:cNvSpPr>
            <p:nvPr/>
          </p:nvSpPr>
          <p:spPr bwMode="auto">
            <a:xfrm rot="-21591865">
              <a:off x="3024" y="3888"/>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008000"/>
                  </a:solidFill>
                  <a:latin typeface="Verdana" pitchFamily="34" charset="0"/>
                </a:rPr>
                <a:t>Adapted from Powers, 1999</a:t>
              </a:r>
            </a:p>
          </p:txBody>
        </p:sp>
        <p:sp>
          <p:nvSpPr>
            <p:cNvPr id="43036" name="Line 28"/>
            <p:cNvSpPr>
              <a:spLocks noChangeShapeType="1"/>
            </p:cNvSpPr>
            <p:nvPr/>
          </p:nvSpPr>
          <p:spPr bwMode="auto">
            <a:xfrm>
              <a:off x="1008" y="1344"/>
              <a:ext cx="0" cy="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7" name="Line 29"/>
            <p:cNvSpPr>
              <a:spLocks noChangeShapeType="1"/>
            </p:cNvSpPr>
            <p:nvPr/>
          </p:nvSpPr>
          <p:spPr bwMode="auto">
            <a:xfrm flipH="1">
              <a:off x="1008" y="3744"/>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10" name="Rectangle 2"/>
          <p:cNvSpPr>
            <a:spLocks noGrp="1" noChangeArrowheads="1"/>
          </p:cNvSpPr>
          <p:nvPr>
            <p:ph type="title"/>
          </p:nvPr>
        </p:nvSpPr>
        <p:spPr/>
        <p:txBody>
          <a:bodyPr/>
          <a:lstStyle/>
          <a:p>
            <a:r>
              <a:rPr lang="en-GB" altLang="en-US"/>
              <a:t>Site productivity</a:t>
            </a:r>
            <a:br>
              <a:rPr lang="en-GB" altLang="en-US"/>
            </a:br>
            <a:r>
              <a:rPr lang="en-GB" altLang="en-US"/>
              <a:t> </a:t>
            </a:r>
            <a:r>
              <a:rPr lang="en-GB" altLang="en-US" sz="2400"/>
              <a:t>actual and potential productivity</a:t>
            </a:r>
            <a:endParaRPr lang="en-US" altLang="en-US" sz="2400"/>
          </a:p>
        </p:txBody>
      </p:sp>
      <p:pic>
        <p:nvPicPr>
          <p:cNvPr id="2" name="Picture 1"/>
          <p:cNvPicPr>
            <a:picLocks noChangeAspect="1"/>
          </p:cNvPicPr>
          <p:nvPr/>
        </p:nvPicPr>
        <p:blipFill rotWithShape="1">
          <a:blip r:embed="rId2"/>
          <a:srcRect l="7752" t="5618" b="9766"/>
          <a:stretch/>
        </p:blipFill>
        <p:spPr>
          <a:xfrm>
            <a:off x="1711668" y="2358439"/>
            <a:ext cx="4963452" cy="3585161"/>
          </a:xfrm>
          <a:prstGeom prst="rect">
            <a:avLst/>
          </a:prstGeom>
        </p:spPr>
      </p:pic>
      <p:sp>
        <p:nvSpPr>
          <p:cNvPr id="43024" name="Line 16"/>
          <p:cNvSpPr>
            <a:spLocks noChangeShapeType="1"/>
          </p:cNvSpPr>
          <p:nvPr/>
        </p:nvSpPr>
        <p:spPr bwMode="auto">
          <a:xfrm>
            <a:off x="1676400" y="4197731"/>
            <a:ext cx="591185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13"/>
          <p:cNvSpPr txBox="1">
            <a:spLocks noChangeArrowheads="1"/>
          </p:cNvSpPr>
          <p:nvPr/>
        </p:nvSpPr>
        <p:spPr bwMode="auto">
          <a:xfrm>
            <a:off x="7318375" y="3773753"/>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Verdana" pitchFamily="34" charset="0"/>
              </a:rPr>
              <a:t>Potential</a:t>
            </a:r>
          </a:p>
        </p:txBody>
      </p:sp>
      <p:sp>
        <p:nvSpPr>
          <p:cNvPr id="17" name="Line 16"/>
          <p:cNvSpPr>
            <a:spLocks noChangeShapeType="1"/>
          </p:cNvSpPr>
          <p:nvPr/>
        </p:nvSpPr>
        <p:spPr bwMode="auto">
          <a:xfrm>
            <a:off x="1711668" y="4563491"/>
            <a:ext cx="5911850" cy="0"/>
          </a:xfrm>
          <a:prstGeom prst="line">
            <a:avLst/>
          </a:prstGeom>
          <a:noFill/>
          <a:ln w="38100">
            <a:solidFill>
              <a:schemeClr val="bg1">
                <a:lumMod val="6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0" name="Text Box 32"/>
          <p:cNvSpPr txBox="1">
            <a:spLocks noChangeArrowheads="1"/>
          </p:cNvSpPr>
          <p:nvPr/>
        </p:nvSpPr>
        <p:spPr bwMode="auto">
          <a:xfrm>
            <a:off x="2496312" y="1686862"/>
            <a:ext cx="61523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000" dirty="0">
                <a:latin typeface="Verdana" pitchFamily="34" charset="0"/>
              </a:rPr>
              <a:t>Unless </a:t>
            </a:r>
            <a:r>
              <a:rPr lang="en-US" altLang="en-US" sz="2000" dirty="0" smtClean="0">
                <a:latin typeface="Verdana" pitchFamily="34" charset="0"/>
              </a:rPr>
              <a:t>genetics </a:t>
            </a:r>
            <a:r>
              <a:rPr lang="en-US" altLang="en-US" sz="2000" dirty="0">
                <a:latin typeface="Verdana" pitchFamily="34" charset="0"/>
              </a:rPr>
              <a:t>can substantially change leaf area </a:t>
            </a:r>
            <a:r>
              <a:rPr lang="en-US" altLang="en-US" sz="2000" dirty="0" smtClean="0">
                <a:latin typeface="Verdana" pitchFamily="34" charset="0"/>
              </a:rPr>
              <a:t>or improve photosynthetic efficiency, genetic improvement merely </a:t>
            </a:r>
            <a:r>
              <a:rPr lang="en-US" altLang="en-US" sz="2000" dirty="0">
                <a:latin typeface="Verdana" pitchFamily="34" charset="0"/>
              </a:rPr>
              <a:t>gets the plantation to the site limit </a:t>
            </a:r>
            <a:r>
              <a:rPr lang="en-US" altLang="en-US" sz="2000" dirty="0" smtClean="0">
                <a:latin typeface="Verdana" pitchFamily="34" charset="0"/>
              </a:rPr>
              <a:t>faster</a:t>
            </a:r>
          </a:p>
          <a:p>
            <a:pPr algn="r">
              <a:spcBef>
                <a:spcPct val="50000"/>
              </a:spcBef>
            </a:pPr>
            <a:r>
              <a:rPr lang="en-US" altLang="en-US" sz="2000" dirty="0" smtClean="0">
                <a:latin typeface="Verdana" pitchFamily="34" charset="0"/>
              </a:rPr>
              <a:t>(potential limited </a:t>
            </a:r>
            <a:r>
              <a:rPr lang="en-US" altLang="en-US" sz="2000" dirty="0">
                <a:latin typeface="Verdana" pitchFamily="34" charset="0"/>
              </a:rPr>
              <a:t>by </a:t>
            </a:r>
            <a:r>
              <a:rPr lang="en-US" altLang="en-US" sz="2000" dirty="0" smtClean="0">
                <a:latin typeface="Verdana" pitchFamily="34" charset="0"/>
              </a:rPr>
              <a:t>soil)</a:t>
            </a:r>
            <a:endParaRPr lang="en-US" altLang="en-US" sz="2000" dirty="0">
              <a:latin typeface="Verdana" pitchFamily="34" charset="0"/>
            </a:endParaRPr>
          </a:p>
          <a:p>
            <a:pPr algn="r">
              <a:spcBef>
                <a:spcPct val="50000"/>
              </a:spcBef>
            </a:pPr>
            <a:endParaRPr lang="en-US" altLang="en-US" sz="2000" dirty="0">
              <a:latin typeface="Verdana" pitchFamily="34" charset="0"/>
            </a:endParaRPr>
          </a:p>
        </p:txBody>
      </p:sp>
      <p:sp>
        <p:nvSpPr>
          <p:cNvPr id="20" name="Text Box 17"/>
          <p:cNvSpPr txBox="1">
            <a:spLocks noChangeArrowheads="1"/>
          </p:cNvSpPr>
          <p:nvPr/>
        </p:nvSpPr>
        <p:spPr bwMode="auto">
          <a:xfrm>
            <a:off x="7681259" y="4323028"/>
            <a:ext cx="182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smtClean="0">
                <a:latin typeface="Verdana" pitchFamily="34" charset="0"/>
              </a:rPr>
              <a:t>Actual</a:t>
            </a:r>
            <a:endParaRPr lang="en-US" altLang="en-US" sz="2000" b="1" dirty="0">
              <a:latin typeface="Verdana" pitchFamily="34" charset="0"/>
            </a:endParaRPr>
          </a:p>
        </p:txBody>
      </p:sp>
      <p:sp>
        <p:nvSpPr>
          <p:cNvPr id="21" name="TextBox 20"/>
          <p:cNvSpPr txBox="1"/>
          <p:nvPr/>
        </p:nvSpPr>
        <p:spPr>
          <a:xfrm rot="16200000">
            <a:off x="1719887" y="5046940"/>
            <a:ext cx="1280160" cy="400110"/>
          </a:xfrm>
          <a:prstGeom prst="rect">
            <a:avLst/>
          </a:prstGeom>
          <a:noFill/>
          <a:ln>
            <a:noFill/>
          </a:ln>
        </p:spPr>
        <p:txBody>
          <a:bodyPr wrap="square" rtlCol="0">
            <a:spAutoFit/>
          </a:bodyPr>
          <a:lstStyle/>
          <a:p>
            <a:r>
              <a:rPr lang="en-US" sz="2000" b="1" dirty="0" smtClean="0">
                <a:solidFill>
                  <a:schemeClr val="bg1"/>
                </a:solidFill>
              </a:rPr>
              <a:t>climate</a:t>
            </a:r>
            <a:endParaRPr lang="en-US" sz="2000" b="1" dirty="0">
              <a:solidFill>
                <a:schemeClr val="bg1"/>
              </a:solidFill>
            </a:endParaRPr>
          </a:p>
        </p:txBody>
      </p:sp>
      <p:sp>
        <p:nvSpPr>
          <p:cNvPr id="24" name="TextBox 23"/>
          <p:cNvSpPr txBox="1"/>
          <p:nvPr/>
        </p:nvSpPr>
        <p:spPr>
          <a:xfrm rot="16200000">
            <a:off x="2883409" y="5019485"/>
            <a:ext cx="1280160" cy="400110"/>
          </a:xfrm>
          <a:prstGeom prst="rect">
            <a:avLst/>
          </a:prstGeom>
          <a:noFill/>
          <a:ln>
            <a:noFill/>
          </a:ln>
        </p:spPr>
        <p:txBody>
          <a:bodyPr wrap="square" rtlCol="0">
            <a:spAutoFit/>
          </a:bodyPr>
          <a:lstStyle/>
          <a:p>
            <a:r>
              <a:rPr lang="en-US" sz="2000" b="1" dirty="0" smtClean="0">
                <a:solidFill>
                  <a:schemeClr val="bg1"/>
                </a:solidFill>
              </a:rPr>
              <a:t>soil</a:t>
            </a:r>
            <a:endParaRPr lang="en-US" sz="2000" b="1" dirty="0">
              <a:solidFill>
                <a:schemeClr val="bg1"/>
              </a:solidFill>
            </a:endParaRPr>
          </a:p>
        </p:txBody>
      </p:sp>
      <p:sp>
        <p:nvSpPr>
          <p:cNvPr id="25" name="TextBox 24"/>
          <p:cNvSpPr txBox="1"/>
          <p:nvPr/>
        </p:nvSpPr>
        <p:spPr>
          <a:xfrm rot="16200000">
            <a:off x="4046930" y="5068365"/>
            <a:ext cx="1280160" cy="400110"/>
          </a:xfrm>
          <a:prstGeom prst="rect">
            <a:avLst/>
          </a:prstGeom>
          <a:noFill/>
          <a:ln>
            <a:noFill/>
          </a:ln>
        </p:spPr>
        <p:txBody>
          <a:bodyPr wrap="square" rtlCol="0">
            <a:spAutoFit/>
          </a:bodyPr>
          <a:lstStyle/>
          <a:p>
            <a:r>
              <a:rPr lang="en-US" sz="2000" b="1" dirty="0" smtClean="0">
                <a:solidFill>
                  <a:schemeClr val="bg1"/>
                </a:solidFill>
              </a:rPr>
              <a:t>genetics</a:t>
            </a:r>
            <a:endParaRPr lang="en-US" sz="2000" b="1" dirty="0">
              <a:solidFill>
                <a:schemeClr val="bg1"/>
              </a:solidFill>
            </a:endParaRPr>
          </a:p>
        </p:txBody>
      </p:sp>
      <p:sp>
        <p:nvSpPr>
          <p:cNvPr id="26" name="TextBox 25"/>
          <p:cNvSpPr txBox="1"/>
          <p:nvPr/>
        </p:nvSpPr>
        <p:spPr>
          <a:xfrm rot="16200000">
            <a:off x="5220484" y="5085087"/>
            <a:ext cx="1280160" cy="400110"/>
          </a:xfrm>
          <a:prstGeom prst="rect">
            <a:avLst/>
          </a:prstGeom>
          <a:noFill/>
          <a:ln>
            <a:noFill/>
          </a:ln>
        </p:spPr>
        <p:txBody>
          <a:bodyPr wrap="square" rtlCol="0">
            <a:spAutoFit/>
          </a:bodyPr>
          <a:lstStyle/>
          <a:p>
            <a:r>
              <a:rPr lang="en-US" sz="2000" b="1" dirty="0" smtClean="0">
                <a:solidFill>
                  <a:schemeClr val="bg1"/>
                </a:solidFill>
              </a:rPr>
              <a:t>stocking</a:t>
            </a:r>
            <a:endParaRPr lang="en-US" sz="2000" b="1" dirty="0">
              <a:solidFill>
                <a:schemeClr val="bg1"/>
              </a:solidFill>
            </a:endParaRPr>
          </a:p>
        </p:txBody>
      </p:sp>
    </p:spTree>
    <p:extLst>
      <p:ext uri="{BB962C8B-B14F-4D97-AF65-F5344CB8AC3E}">
        <p14:creationId xmlns:p14="http://schemas.microsoft.com/office/powerpoint/2010/main" val="126634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5015</TotalTime>
  <Words>2492</Words>
  <Application>Microsoft Office PowerPoint</Application>
  <PresentationFormat>On-screen Show (4:3)</PresentationFormat>
  <Paragraphs>455</Paragraphs>
  <Slides>74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85" baseType="lpstr">
      <vt:lpstr>Arial</vt:lpstr>
      <vt:lpstr>Calibri</vt:lpstr>
      <vt:lpstr>Symbol</vt:lpstr>
      <vt:lpstr>Tahoma</vt:lpstr>
      <vt:lpstr>Times New Roman</vt:lpstr>
      <vt:lpstr>Trebuchet MS</vt:lpstr>
      <vt:lpstr>Verdana</vt:lpstr>
      <vt:lpstr>Wingdings</vt:lpstr>
      <vt:lpstr>Blank Presentation</vt:lpstr>
      <vt:lpstr>Fotografia do Photo Editor</vt:lpstr>
      <vt:lpstr>Equation</vt:lpstr>
      <vt:lpstr>Forest productivity and productivity management   Examples with eucalyptus   </vt:lpstr>
      <vt:lpstr>summary</vt:lpstr>
      <vt:lpstr>Site productivity</vt:lpstr>
      <vt:lpstr>Site productivity – potential productivity</vt:lpstr>
      <vt:lpstr>Site productivity  actual and potential productivity</vt:lpstr>
      <vt:lpstr>Site productivity  actual and potential productivity</vt:lpstr>
      <vt:lpstr>Site productivity  actual and potential productivity</vt:lpstr>
      <vt:lpstr>Site productivity  actual and potential productivity</vt:lpstr>
      <vt:lpstr>Site productivity  actual and potential productivity</vt:lpstr>
      <vt:lpstr>Site productivity - Portugal influence of climate in E. globulus plantations </vt:lpstr>
      <vt:lpstr>Site productivity - Portugal influence of climate in E. globulus plantations </vt:lpstr>
      <vt:lpstr>Site productivity - Portugal influence of climate in E. globulus plantations </vt:lpstr>
      <vt:lpstr>Site productivity - Portugal influence of microsite in E. globulus plantations </vt:lpstr>
      <vt:lpstr>Management of forest productivity EXAMPLES</vt:lpstr>
      <vt:lpstr>Management of site productivity</vt:lpstr>
      <vt:lpstr> ALTO DO VILÃO trial spacing  </vt:lpstr>
      <vt:lpstr> Research team (CELBI, ISA)    Margarida Tomé, Paula Soares (ISA) Luís Leal, João P. Pina, C. Araújo (CELBI)  </vt:lpstr>
      <vt:lpstr>Alto do Vilão trial - objectives</vt:lpstr>
      <vt:lpstr>Ensaio do Alto do Vilão</vt:lpstr>
      <vt:lpstr>Alto do Vilão trial</vt:lpstr>
      <vt:lpstr>Alto do Vilão trial</vt:lpstr>
      <vt:lpstr>Alto do Vilão trial</vt:lpstr>
      <vt:lpstr>PowerPoint Presentation</vt:lpstr>
      <vt:lpstr>Alto do Vilão trial</vt:lpstr>
      <vt:lpstr>Alto do Vilão trial dominant height in the trial “over” permanent plots 3x3 (x)</vt:lpstr>
      <vt:lpstr>Alto do Vilão trial quadratic mean diameter in the trail “over” permanent plots 3x3 (x)</vt:lpstr>
      <vt:lpstr>Alto do Vilão trial basal area in the trial “over” permanent plots 3x3 (x)</vt:lpstr>
      <vt:lpstr>Alto do Vilão trial volume in the trial “over” permanent plots  3x3 (x)</vt:lpstr>
      <vt:lpstr>Alto do Vilão trial mai in volume in the trial “over” permanent plots 3x3 (x)</vt:lpstr>
      <vt:lpstr>Optimization of productivity trial fertilization and irrigation</vt:lpstr>
      <vt:lpstr> Research team (CELBI, Univ. Uppsala, ISA)  Coordination:  João S.Pereira, Sune Linder (physiology) M. Madeira, A. Fabião, T. Ericsson (soils)  Margarida Tomé, Clara Araújo (biometry)  </vt:lpstr>
      <vt:lpstr>Optimization of productivity - objectives</vt:lpstr>
      <vt:lpstr>Optimization of productivity trial</vt:lpstr>
      <vt:lpstr>Optimization of productivity trial</vt:lpstr>
      <vt:lpstr>Optimization of productivity trial</vt:lpstr>
      <vt:lpstr>Optimization of productivity trial</vt:lpstr>
      <vt:lpstr>Optimization of productivity trial</vt:lpstr>
      <vt:lpstr>Optimization of productivity trial</vt:lpstr>
      <vt:lpstr>Optimization of productivity trial</vt:lpstr>
      <vt:lpstr>Optimization of productivity trial dominant height in the trial “over” permanent plots 3x3 (x)</vt:lpstr>
      <vt:lpstr>Optimization of productivity trial quadratic mean diameter in the trial “over” permanent plots 3x3 (x)</vt:lpstr>
      <vt:lpstr>Optimization of productivity trial basal area in the trial “over” permanent plots 3x3 (x)</vt:lpstr>
      <vt:lpstr>Optimization of productivity trial volume in the trial “over” permanent plots 3x3 (x)</vt:lpstr>
      <vt:lpstr>Optimization of productivity trial mai in volume in the trial “over” permanent plots 3x3 (x)</vt:lpstr>
      <vt:lpstr>Optimization of productivity trial biomass in the trial “over” permanent plots 3x3 (x)</vt:lpstr>
      <vt:lpstr>AGOLADA trial  spacing and genetic material</vt:lpstr>
      <vt:lpstr> Research team  Coordination:  Carlos Arruda Pacheco (soil) José A. Tomé (physiology)  Margarida Tomé (biometry)  </vt:lpstr>
      <vt:lpstr>Agolada trial - objectives</vt:lpstr>
      <vt:lpstr>Agolada trial</vt:lpstr>
      <vt:lpstr>Agolada trial</vt:lpstr>
      <vt:lpstr>Agolada trial</vt:lpstr>
      <vt:lpstr>Agolada trial</vt:lpstr>
      <vt:lpstr>Agolada trial</vt:lpstr>
      <vt:lpstr>Agolada trial</vt:lpstr>
      <vt:lpstr>Agolada trial</vt:lpstr>
      <vt:lpstr>Agolada trial</vt:lpstr>
      <vt:lpstr>PowerPoint Presentation</vt:lpstr>
      <vt:lpstr>PowerPoint Presentation</vt:lpstr>
      <vt:lpstr>Agolada trial</vt:lpstr>
      <vt:lpstr>Agolada trial</vt:lpstr>
      <vt:lpstr>Agolada trial quadratic mean diameter</vt:lpstr>
      <vt:lpstr>Agolada trial quadratic mean diameter</vt:lpstr>
      <vt:lpstr>Agolada trial quadratic mean diameter</vt:lpstr>
      <vt:lpstr>Agolada trial basal area</vt:lpstr>
      <vt:lpstr>Agolada trial basal area</vt:lpstr>
      <vt:lpstr>Agolada trial basal area</vt:lpstr>
      <vt:lpstr>Agolada trial volume</vt:lpstr>
      <vt:lpstr>Agolada trial volume</vt:lpstr>
      <vt:lpstr>Agolada trial volume</vt:lpstr>
      <vt:lpstr>Agolada trial biomass</vt:lpstr>
      <vt:lpstr>Agolada trial biomass</vt:lpstr>
      <vt:lpstr>Agolada trial biomass</vt:lpstr>
      <vt:lpstr>Some final coments</vt:lpstr>
      <vt:lpstr>PowerPoint Presentation</vt:lpstr>
    </vt:vector>
  </TitlesOfParts>
  <Company>Instituto Superior de Agronomia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DEF</dc:creator>
  <cp:lastModifiedBy>smb</cp:lastModifiedBy>
  <cp:revision>136</cp:revision>
  <cp:lastPrinted>2015-11-05T09:56:44Z</cp:lastPrinted>
  <dcterms:created xsi:type="dcterms:W3CDTF">2000-08-29T10:42:55Z</dcterms:created>
  <dcterms:modified xsi:type="dcterms:W3CDTF">2020-10-02T05:05:29Z</dcterms:modified>
</cp:coreProperties>
</file>